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</p:sldIdLst>
  <p:sldSz cy="5143500" cx="9144000"/>
  <p:notesSz cx="6858000" cy="9144000"/>
  <p:embeddedFontLst>
    <p:embeddedFont>
      <p:font typeface="Arial Black"/>
      <p:regular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5046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5046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0" Type="http://schemas.openxmlformats.org/officeDocument/2006/relationships/font" Target="fonts/ArialBlack-regular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" name="Google Shape;5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1" name="Google Shape;181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98049cfb9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298049cfb9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98274f5d0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298274f5d0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98274f5d04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298274f5d04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98274f5d04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298274f5d04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98274f5d04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298274f5d04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298274f5d04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298274f5d04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98274f5d04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298274f5d04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298274f5d04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298274f5d04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298274f5d04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298274f5d04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" name="Google Shape;60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28031ab38ca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28031ab38ca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3" name="Google Shape;313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0" name="Google Shape;320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7" name="Google Shape;327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3" name="Google Shape;333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" name="Google Shape;68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8" name="Google Shape;78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9" name="Google Shape;89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7d4d5b970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9" name="Google Shape;109;g27d4d5b970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8" name="Google Shape;138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7" name="Google Shape;157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8031ab38c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28031ab38c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" name="Google Shape;15;p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 spd="med">
    <p:fade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3.png"/><Relationship Id="rId4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6.png"/><Relationship Id="rId4" Type="http://schemas.openxmlformats.org/officeDocument/2006/relationships/image" Target="../media/image33.png"/><Relationship Id="rId5" Type="http://schemas.openxmlformats.org/officeDocument/2006/relationships/image" Target="../media/image2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6.png"/><Relationship Id="rId4" Type="http://schemas.openxmlformats.org/officeDocument/2006/relationships/image" Target="../media/image3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6.png"/><Relationship Id="rId4" Type="http://schemas.openxmlformats.org/officeDocument/2006/relationships/image" Target="../media/image2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6.png"/><Relationship Id="rId4" Type="http://schemas.openxmlformats.org/officeDocument/2006/relationships/image" Target="../media/image3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7.png"/><Relationship Id="rId4" Type="http://schemas.openxmlformats.org/officeDocument/2006/relationships/image" Target="../media/image32.png"/><Relationship Id="rId9" Type="http://schemas.openxmlformats.org/officeDocument/2006/relationships/image" Target="../media/image38.png"/><Relationship Id="rId5" Type="http://schemas.openxmlformats.org/officeDocument/2006/relationships/image" Target="../media/image35.png"/><Relationship Id="rId6" Type="http://schemas.openxmlformats.org/officeDocument/2006/relationships/image" Target="../media/image10.png"/><Relationship Id="rId7" Type="http://schemas.openxmlformats.org/officeDocument/2006/relationships/image" Target="../media/image27.png"/><Relationship Id="rId8" Type="http://schemas.openxmlformats.org/officeDocument/2006/relationships/image" Target="../media/image3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3.png"/><Relationship Id="rId4" Type="http://schemas.openxmlformats.org/officeDocument/2006/relationships/hyperlink" Target="https://mobilize.org.br/" TargetMode="External"/><Relationship Id="rId5" Type="http://schemas.openxmlformats.org/officeDocument/2006/relationships/hyperlink" Target="https://garagem360.com.br/" TargetMode="External"/><Relationship Id="rId6" Type="http://schemas.openxmlformats.org/officeDocument/2006/relationships/hyperlink" Target="https://exame.com/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13.png"/><Relationship Id="rId9" Type="http://schemas.openxmlformats.org/officeDocument/2006/relationships/image" Target="../media/image19.png"/><Relationship Id="rId5" Type="http://schemas.openxmlformats.org/officeDocument/2006/relationships/image" Target="../media/image17.png"/><Relationship Id="rId6" Type="http://schemas.openxmlformats.org/officeDocument/2006/relationships/image" Target="../media/image12.png"/><Relationship Id="rId7" Type="http://schemas.openxmlformats.org/officeDocument/2006/relationships/image" Target="../media/image25.png"/><Relationship Id="rId8" Type="http://schemas.openxmlformats.org/officeDocument/2006/relationships/image" Target="../media/image2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Relationship Id="rId4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 rotWithShape="1">
          <a:blip r:embed="rId3">
            <a:alphaModFix/>
          </a:blip>
          <a:srcRect b="2418" l="2950" r="0" t="3490"/>
          <a:stretch/>
        </p:blipFill>
        <p:spPr>
          <a:xfrm>
            <a:off x="-27100" y="-381000"/>
            <a:ext cx="9197952" cy="5943599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/>
          <p:nvPr/>
        </p:nvSpPr>
        <p:spPr>
          <a:xfrm>
            <a:off x="3638550" y="3733800"/>
            <a:ext cx="5505300" cy="1218000"/>
          </a:xfrm>
          <a:prstGeom prst="rect">
            <a:avLst/>
          </a:prstGeom>
          <a:solidFill>
            <a:srgbClr val="1155CC"/>
          </a:solidFill>
          <a:ln cap="flat" cmpd="sng" w="9525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13"/>
          <p:cNvSpPr txBox="1"/>
          <p:nvPr/>
        </p:nvSpPr>
        <p:spPr>
          <a:xfrm>
            <a:off x="3829050" y="3748550"/>
            <a:ext cx="4648200" cy="109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500">
                <a:solidFill>
                  <a:srgbClr val="FFFFFF"/>
                </a:solidFill>
                <a:latin typeface="Arial Black"/>
                <a:ea typeface="Arial Black"/>
                <a:cs typeface="Arial Black"/>
                <a:sym typeface="Arial Black"/>
              </a:rPr>
              <a:t>Eduarda Lima Guimarães</a:t>
            </a:r>
            <a:br>
              <a:rPr lang="pt-BR" sz="1500">
                <a:solidFill>
                  <a:srgbClr val="FFFFFF"/>
                </a:solidFill>
                <a:latin typeface="Arial Black"/>
                <a:ea typeface="Arial Black"/>
                <a:cs typeface="Arial Black"/>
                <a:sym typeface="Arial Black"/>
              </a:rPr>
            </a:br>
            <a:r>
              <a:rPr b="0" i="0" lang="pt-BR" sz="1500" u="none" cap="none" strike="noStrike">
                <a:solidFill>
                  <a:srgbClr val="FFFFFF"/>
                </a:solidFill>
                <a:latin typeface="Arial Black"/>
                <a:ea typeface="Arial Black"/>
                <a:cs typeface="Arial Black"/>
                <a:sym typeface="Arial Black"/>
              </a:rPr>
              <a:t>Direção Defensiva</a:t>
            </a:r>
            <a:endParaRPr b="0" i="0" sz="1500" u="none" cap="none" strike="noStrike">
              <a:solidFill>
                <a:srgbClr val="FFFFFF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500">
                <a:solidFill>
                  <a:srgbClr val="FFFFFF"/>
                </a:solidFill>
                <a:latin typeface="Arial Black"/>
                <a:ea typeface="Arial Black"/>
                <a:cs typeface="Arial Black"/>
                <a:sym typeface="Arial Black"/>
              </a:rPr>
              <a:t>Comportamentos Seguros no Trânsito</a:t>
            </a:r>
            <a:endParaRPr b="0" i="0" sz="1500" u="none" cap="none" strike="noStrike">
              <a:solidFill>
                <a:srgbClr val="FFFFFF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id="57" name="Google Shape;57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1125" y="3491750"/>
            <a:ext cx="2825643" cy="146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"/>
            <a:ext cx="9144000" cy="5181596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2"/>
          <p:cNvSpPr/>
          <p:nvPr/>
        </p:nvSpPr>
        <p:spPr>
          <a:xfrm>
            <a:off x="2654525" y="1320050"/>
            <a:ext cx="6489600" cy="1366800"/>
          </a:xfrm>
          <a:prstGeom prst="rect">
            <a:avLst/>
          </a:prstGeom>
          <a:solidFill>
            <a:srgbClr val="07376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22"/>
          <p:cNvSpPr/>
          <p:nvPr/>
        </p:nvSpPr>
        <p:spPr>
          <a:xfrm>
            <a:off x="0" y="-98425"/>
            <a:ext cx="9162300" cy="1460100"/>
          </a:xfrm>
          <a:prstGeom prst="rect">
            <a:avLst/>
          </a:prstGeom>
          <a:solidFill>
            <a:srgbClr val="1155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p22"/>
          <p:cNvSpPr txBox="1"/>
          <p:nvPr>
            <p:ph idx="1" type="body"/>
          </p:nvPr>
        </p:nvSpPr>
        <p:spPr>
          <a:xfrm>
            <a:off x="273600" y="225375"/>
            <a:ext cx="3747600" cy="5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rPr lang="pt-BR" sz="3300">
                <a:solidFill>
                  <a:srgbClr val="F1C232"/>
                </a:solidFill>
                <a:latin typeface="Arial Black"/>
                <a:ea typeface="Arial Black"/>
                <a:cs typeface="Arial Black"/>
                <a:sym typeface="Arial Black"/>
              </a:rPr>
              <a:t>O que é a</a:t>
            </a:r>
            <a:endParaRPr sz="3300">
              <a:solidFill>
                <a:srgbClr val="F1C232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87" name="Google Shape;187;p22"/>
          <p:cNvSpPr txBox="1"/>
          <p:nvPr>
            <p:ph idx="1" type="body"/>
          </p:nvPr>
        </p:nvSpPr>
        <p:spPr>
          <a:xfrm>
            <a:off x="287050" y="655475"/>
            <a:ext cx="5551200" cy="5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"/>
              <a:buFont typeface="Arial"/>
              <a:buNone/>
            </a:pPr>
            <a:r>
              <a:rPr lang="pt-BR" sz="4000">
                <a:solidFill>
                  <a:srgbClr val="F1C232"/>
                </a:solidFill>
                <a:latin typeface="Arial Black"/>
                <a:ea typeface="Arial Black"/>
                <a:cs typeface="Arial Black"/>
                <a:sym typeface="Arial Black"/>
              </a:rPr>
              <a:t>Direção Defensiva</a:t>
            </a:r>
            <a:endParaRPr sz="4000">
              <a:solidFill>
                <a:srgbClr val="F1C232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88" name="Google Shape;188;p22"/>
          <p:cNvSpPr txBox="1"/>
          <p:nvPr>
            <p:ph idx="1" type="body"/>
          </p:nvPr>
        </p:nvSpPr>
        <p:spPr>
          <a:xfrm>
            <a:off x="2837700" y="1461275"/>
            <a:ext cx="6324600" cy="128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700">
                <a:solidFill>
                  <a:schemeClr val="lt1"/>
                </a:solidFill>
              </a:rPr>
              <a:t>Técnica ou ação para qual podemos evitar sinistro de trânsito. Hoje em dia a segurança no trânsito é muito banalizada pelo condutor, o que a torna um problema atual, sério e mundial.</a:t>
            </a:r>
            <a:endParaRPr sz="17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7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23"/>
          <p:cNvPicPr preferRelativeResize="0"/>
          <p:nvPr/>
        </p:nvPicPr>
        <p:blipFill rotWithShape="1">
          <a:blip r:embed="rId3">
            <a:alphaModFix/>
          </a:blip>
          <a:srcRect b="30964" l="0" r="0" t="27577"/>
          <a:stretch/>
        </p:blipFill>
        <p:spPr>
          <a:xfrm>
            <a:off x="-84537" y="0"/>
            <a:ext cx="931307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3"/>
          <p:cNvSpPr txBox="1"/>
          <p:nvPr>
            <p:ph idx="1" type="body"/>
          </p:nvPr>
        </p:nvSpPr>
        <p:spPr>
          <a:xfrm>
            <a:off x="273600" y="225375"/>
            <a:ext cx="5454000" cy="5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rPr lang="pt-BR" sz="3300">
                <a:solidFill>
                  <a:srgbClr val="FFFFFF"/>
                </a:solidFill>
                <a:latin typeface="Arial Black"/>
                <a:ea typeface="Arial Black"/>
                <a:cs typeface="Arial Black"/>
                <a:sym typeface="Arial Black"/>
              </a:rPr>
              <a:t>Tipos de</a:t>
            </a:r>
            <a:endParaRPr sz="3300">
              <a:solidFill>
                <a:srgbClr val="FFFFFF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95" name="Google Shape;195;p23"/>
          <p:cNvSpPr txBox="1"/>
          <p:nvPr>
            <p:ph idx="1" type="body"/>
          </p:nvPr>
        </p:nvSpPr>
        <p:spPr>
          <a:xfrm>
            <a:off x="293187" y="655476"/>
            <a:ext cx="5454000" cy="5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rPr lang="pt-BR" sz="4000">
                <a:solidFill>
                  <a:srgbClr val="FFFFFF"/>
                </a:solidFill>
                <a:latin typeface="Arial Black"/>
                <a:ea typeface="Arial Black"/>
                <a:cs typeface="Arial Black"/>
                <a:sym typeface="Arial Black"/>
              </a:rPr>
              <a:t>Direção Defensiva</a:t>
            </a:r>
            <a:endParaRPr sz="4000">
              <a:solidFill>
                <a:srgbClr val="FFFFFF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96" name="Google Shape;196;p23"/>
          <p:cNvSpPr/>
          <p:nvPr/>
        </p:nvSpPr>
        <p:spPr>
          <a:xfrm>
            <a:off x="1931175" y="2024056"/>
            <a:ext cx="1665300" cy="1665300"/>
          </a:xfrm>
          <a:prstGeom prst="ellipse">
            <a:avLst/>
          </a:prstGeom>
          <a:solidFill>
            <a:srgbClr val="1155CC"/>
          </a:solidFill>
          <a:ln cap="flat" cmpd="sng" w="762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23"/>
          <p:cNvSpPr/>
          <p:nvPr/>
        </p:nvSpPr>
        <p:spPr>
          <a:xfrm>
            <a:off x="5560700" y="2024056"/>
            <a:ext cx="1665300" cy="1665300"/>
          </a:xfrm>
          <a:prstGeom prst="ellipse">
            <a:avLst/>
          </a:prstGeom>
          <a:solidFill>
            <a:srgbClr val="1155CC"/>
          </a:solidFill>
          <a:ln cap="flat" cmpd="sng" w="762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8" name="Google Shape;198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20215" y="2434300"/>
            <a:ext cx="1038925" cy="80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96413" y="2358100"/>
            <a:ext cx="793876" cy="950675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3"/>
          <p:cNvSpPr txBox="1"/>
          <p:nvPr/>
        </p:nvSpPr>
        <p:spPr>
          <a:xfrm>
            <a:off x="1931175" y="3792300"/>
            <a:ext cx="1715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b="1" lang="pt-BR" sz="16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Preventiva</a:t>
            </a:r>
            <a:endParaRPr sz="1700"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201" name="Google Shape;201;p23"/>
          <p:cNvSpPr txBox="1"/>
          <p:nvPr/>
        </p:nvSpPr>
        <p:spPr>
          <a:xfrm>
            <a:off x="5533771" y="3792300"/>
            <a:ext cx="1715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b="1" lang="pt-BR" sz="16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Corretiva</a:t>
            </a:r>
            <a:endParaRPr sz="1700">
              <a:latin typeface="Arial Black"/>
              <a:ea typeface="Arial Black"/>
              <a:cs typeface="Arial Black"/>
              <a:sym typeface="Arial Black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06;p24"/>
          <p:cNvPicPr preferRelativeResize="0"/>
          <p:nvPr/>
        </p:nvPicPr>
        <p:blipFill rotWithShape="1">
          <a:blip r:embed="rId3">
            <a:alphaModFix/>
          </a:blip>
          <a:srcRect b="30964" l="0" r="0" t="27577"/>
          <a:stretch/>
        </p:blipFill>
        <p:spPr>
          <a:xfrm>
            <a:off x="-84537" y="0"/>
            <a:ext cx="931307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24"/>
          <p:cNvSpPr txBox="1"/>
          <p:nvPr>
            <p:ph idx="1" type="body"/>
          </p:nvPr>
        </p:nvSpPr>
        <p:spPr>
          <a:xfrm>
            <a:off x="273600" y="225375"/>
            <a:ext cx="5454000" cy="5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rPr lang="pt-BR" sz="3300">
                <a:solidFill>
                  <a:srgbClr val="FFFFFF"/>
                </a:solidFill>
                <a:latin typeface="Arial Black"/>
                <a:ea typeface="Arial Black"/>
                <a:cs typeface="Arial Black"/>
                <a:sym typeface="Arial Black"/>
              </a:rPr>
              <a:t>Comportamentos</a:t>
            </a:r>
            <a:endParaRPr sz="3300">
              <a:solidFill>
                <a:srgbClr val="FFFFFF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208" name="Google Shape;208;p24"/>
          <p:cNvSpPr txBox="1"/>
          <p:nvPr>
            <p:ph idx="1" type="body"/>
          </p:nvPr>
        </p:nvSpPr>
        <p:spPr>
          <a:xfrm>
            <a:off x="293173" y="655475"/>
            <a:ext cx="6347400" cy="5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rPr lang="pt-BR" sz="4000">
                <a:solidFill>
                  <a:srgbClr val="FFFFFF"/>
                </a:solidFill>
                <a:latin typeface="Arial Black"/>
                <a:ea typeface="Arial Black"/>
                <a:cs typeface="Arial Black"/>
                <a:sym typeface="Arial Black"/>
              </a:rPr>
              <a:t>Seguros no Trânsito</a:t>
            </a:r>
            <a:endParaRPr sz="4000">
              <a:solidFill>
                <a:srgbClr val="FFFFFF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209" name="Google Shape;209;p24"/>
          <p:cNvSpPr txBox="1"/>
          <p:nvPr/>
        </p:nvSpPr>
        <p:spPr>
          <a:xfrm>
            <a:off x="434025" y="1570675"/>
            <a:ext cx="8198700" cy="13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lang="pt-BR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Comportamento seguro no trânsito é uma responsabilidade de todos. É importante que os condutores adotem atitudes de postura defensiva na direção, cuidando para que suas ações não causem sinistro de </a:t>
            </a:r>
            <a:r>
              <a:rPr lang="pt-BR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trânsito</a:t>
            </a:r>
            <a:r>
              <a:rPr lang="pt-BR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 e antecipando perigos. Abaixo, seguem dicas de condução segura, visando um trânsito mais seguro e mais fluido nas ruas.</a:t>
            </a:r>
            <a:endParaRPr sz="1500"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210" name="Google Shape;210;p24"/>
          <p:cNvSpPr txBox="1"/>
          <p:nvPr/>
        </p:nvSpPr>
        <p:spPr>
          <a:xfrm>
            <a:off x="345751" y="3384718"/>
            <a:ext cx="2705100" cy="431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b="1" lang="pt-BR" sz="1600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Mantenha distância</a:t>
            </a:r>
            <a:endParaRPr sz="1700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211" name="Google Shape;211;p24"/>
          <p:cNvSpPr txBox="1"/>
          <p:nvPr/>
        </p:nvSpPr>
        <p:spPr>
          <a:xfrm>
            <a:off x="3201373" y="3384718"/>
            <a:ext cx="2705100" cy="415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b="1" lang="pt-BR" sz="1500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Comece a parar antes</a:t>
            </a:r>
            <a:endParaRPr sz="1600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212" name="Google Shape;212;p24"/>
          <p:cNvSpPr txBox="1"/>
          <p:nvPr/>
        </p:nvSpPr>
        <p:spPr>
          <a:xfrm>
            <a:off x="6056995" y="3384718"/>
            <a:ext cx="2705100" cy="431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b="1" lang="pt-BR" sz="1600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Distância correta</a:t>
            </a:r>
            <a:endParaRPr sz="1700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213" name="Google Shape;213;p24"/>
          <p:cNvSpPr txBox="1"/>
          <p:nvPr/>
        </p:nvSpPr>
        <p:spPr>
          <a:xfrm>
            <a:off x="345751" y="4030540"/>
            <a:ext cx="2705100" cy="431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b="1" lang="pt-BR" sz="1600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Esteja atento</a:t>
            </a:r>
            <a:endParaRPr sz="1700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214" name="Google Shape;214;p24"/>
          <p:cNvSpPr txBox="1"/>
          <p:nvPr/>
        </p:nvSpPr>
        <p:spPr>
          <a:xfrm>
            <a:off x="3201373" y="4030540"/>
            <a:ext cx="2705100" cy="431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b="1" lang="pt-BR" sz="1600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Controle a situação</a:t>
            </a:r>
            <a:endParaRPr sz="1700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215" name="Google Shape;215;p24"/>
          <p:cNvSpPr txBox="1"/>
          <p:nvPr/>
        </p:nvSpPr>
        <p:spPr>
          <a:xfrm>
            <a:off x="6056995" y="4030540"/>
            <a:ext cx="2705100" cy="431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b="1" lang="pt-BR" sz="1600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Como parar</a:t>
            </a:r>
            <a:endParaRPr sz="1700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p25"/>
          <p:cNvPicPr preferRelativeResize="0"/>
          <p:nvPr/>
        </p:nvPicPr>
        <p:blipFill rotWithShape="1">
          <a:blip r:embed="rId3">
            <a:alphaModFix/>
          </a:blip>
          <a:srcRect b="30964" l="0" r="0" t="27577"/>
          <a:stretch/>
        </p:blipFill>
        <p:spPr>
          <a:xfrm>
            <a:off x="-84537" y="0"/>
            <a:ext cx="931307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25"/>
          <p:cNvSpPr txBox="1"/>
          <p:nvPr>
            <p:ph idx="1" type="body"/>
          </p:nvPr>
        </p:nvSpPr>
        <p:spPr>
          <a:xfrm>
            <a:off x="273600" y="225375"/>
            <a:ext cx="5454000" cy="5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rPr lang="pt-BR" sz="3300">
                <a:solidFill>
                  <a:srgbClr val="FFFFFF"/>
                </a:solidFill>
                <a:latin typeface="Arial Black"/>
                <a:ea typeface="Arial Black"/>
                <a:cs typeface="Arial Black"/>
                <a:sym typeface="Arial Black"/>
              </a:rPr>
              <a:t>Como parar</a:t>
            </a:r>
            <a:endParaRPr sz="3300">
              <a:solidFill>
                <a:srgbClr val="FFFFFF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222" name="Google Shape;222;p25"/>
          <p:cNvSpPr txBox="1"/>
          <p:nvPr/>
        </p:nvSpPr>
        <p:spPr>
          <a:xfrm>
            <a:off x="345750" y="1114825"/>
            <a:ext cx="4131300" cy="431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b="1" lang="pt-BR" sz="1600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Distância de Seguimento (D.S)</a:t>
            </a:r>
            <a:endParaRPr sz="1700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223" name="Google Shape;223;p25"/>
          <p:cNvSpPr txBox="1"/>
          <p:nvPr/>
        </p:nvSpPr>
        <p:spPr>
          <a:xfrm>
            <a:off x="4706867" y="1114825"/>
            <a:ext cx="4131300" cy="415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b="1" lang="pt-BR" sz="1500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Distância de Reação (D.R.)</a:t>
            </a:r>
            <a:endParaRPr sz="1600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224" name="Google Shape;224;p25"/>
          <p:cNvSpPr txBox="1"/>
          <p:nvPr/>
        </p:nvSpPr>
        <p:spPr>
          <a:xfrm>
            <a:off x="345750" y="1773254"/>
            <a:ext cx="4131300" cy="431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b="1" lang="pt-BR" sz="1600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Distância de Frenagem (D.F)</a:t>
            </a:r>
            <a:endParaRPr sz="1700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225" name="Google Shape;225;p25"/>
          <p:cNvSpPr txBox="1"/>
          <p:nvPr/>
        </p:nvSpPr>
        <p:spPr>
          <a:xfrm>
            <a:off x="4706867" y="1773254"/>
            <a:ext cx="4131300" cy="431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b="1" lang="pt-BR" sz="1600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Distância de Parada (D.P.)</a:t>
            </a:r>
            <a:endParaRPr sz="1700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id="226" name="Google Shape;226;p25"/>
          <p:cNvPicPr preferRelativeResize="0"/>
          <p:nvPr/>
        </p:nvPicPr>
        <p:blipFill rotWithShape="1">
          <a:blip r:embed="rId4">
            <a:alphaModFix/>
          </a:blip>
          <a:srcRect b="24177" l="2592" r="2781" t="35766"/>
          <a:stretch/>
        </p:blipFill>
        <p:spPr>
          <a:xfrm>
            <a:off x="672138" y="2520275"/>
            <a:ext cx="7799749" cy="2060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Google Shape;231;p26"/>
          <p:cNvPicPr preferRelativeResize="0"/>
          <p:nvPr/>
        </p:nvPicPr>
        <p:blipFill rotWithShape="1">
          <a:blip r:embed="rId3">
            <a:alphaModFix/>
          </a:blip>
          <a:srcRect b="30964" l="0" r="0" t="27577"/>
          <a:stretch/>
        </p:blipFill>
        <p:spPr>
          <a:xfrm>
            <a:off x="-84537" y="0"/>
            <a:ext cx="931307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26"/>
          <p:cNvSpPr txBox="1"/>
          <p:nvPr/>
        </p:nvSpPr>
        <p:spPr>
          <a:xfrm>
            <a:off x="273600" y="1003200"/>
            <a:ext cx="8492100" cy="9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b="1" lang="pt-BR" sz="16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Equipamento mais que necessário e de comprovada segurança e reconhecida </a:t>
            </a:r>
            <a:r>
              <a:rPr b="1" lang="pt-BR" sz="16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eficiência, de uso obrigatório em todas as vias do território nacional.</a:t>
            </a:r>
            <a:endParaRPr sz="1700"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233" name="Google Shape;233;p26"/>
          <p:cNvSpPr txBox="1"/>
          <p:nvPr>
            <p:ph idx="1" type="body"/>
          </p:nvPr>
        </p:nvSpPr>
        <p:spPr>
          <a:xfrm>
            <a:off x="273600" y="225375"/>
            <a:ext cx="5454000" cy="5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rPr lang="pt-BR" sz="3300">
                <a:solidFill>
                  <a:srgbClr val="FFFFFF"/>
                </a:solidFill>
                <a:latin typeface="Arial Black"/>
                <a:ea typeface="Arial Black"/>
                <a:cs typeface="Arial Black"/>
                <a:sym typeface="Arial Black"/>
              </a:rPr>
              <a:t>Cinto de segurança</a:t>
            </a:r>
            <a:endParaRPr sz="3300">
              <a:solidFill>
                <a:srgbClr val="FFFFFF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234" name="Google Shape;234;p26"/>
          <p:cNvSpPr txBox="1"/>
          <p:nvPr/>
        </p:nvSpPr>
        <p:spPr>
          <a:xfrm>
            <a:off x="345750" y="2207925"/>
            <a:ext cx="4761600" cy="431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b="1" lang="pt-BR" sz="1600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Faça sempre uma inspeção dos cintos</a:t>
            </a:r>
            <a:endParaRPr sz="1700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235" name="Google Shape;235;p26"/>
          <p:cNvSpPr txBox="1"/>
          <p:nvPr/>
        </p:nvSpPr>
        <p:spPr>
          <a:xfrm>
            <a:off x="345750" y="2777547"/>
            <a:ext cx="4761600" cy="431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b="1" lang="pt-BR" sz="1600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Uso correto do cinto</a:t>
            </a:r>
            <a:endParaRPr sz="1700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id="236" name="Google Shape;236;p26"/>
          <p:cNvPicPr preferRelativeResize="0"/>
          <p:nvPr/>
        </p:nvPicPr>
        <p:blipFill rotWithShape="1">
          <a:blip r:embed="rId4">
            <a:alphaModFix/>
          </a:blip>
          <a:srcRect b="0" l="19160" r="10909" t="9387"/>
          <a:stretch/>
        </p:blipFill>
        <p:spPr>
          <a:xfrm>
            <a:off x="5437900" y="2131725"/>
            <a:ext cx="3356475" cy="2798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27"/>
          <p:cNvPicPr preferRelativeResize="0"/>
          <p:nvPr/>
        </p:nvPicPr>
        <p:blipFill rotWithShape="1">
          <a:blip r:embed="rId3">
            <a:alphaModFix/>
          </a:blip>
          <a:srcRect b="30964" l="0" r="0" t="27577"/>
          <a:stretch/>
        </p:blipFill>
        <p:spPr>
          <a:xfrm>
            <a:off x="-84537" y="0"/>
            <a:ext cx="931307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27"/>
          <p:cNvSpPr txBox="1"/>
          <p:nvPr>
            <p:ph idx="1" type="body"/>
          </p:nvPr>
        </p:nvSpPr>
        <p:spPr>
          <a:xfrm>
            <a:off x="273600" y="225375"/>
            <a:ext cx="5454000" cy="5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rPr lang="pt-BR" sz="3300">
                <a:solidFill>
                  <a:srgbClr val="FFFFFF"/>
                </a:solidFill>
                <a:latin typeface="Arial Black"/>
                <a:ea typeface="Arial Black"/>
                <a:cs typeface="Arial Black"/>
                <a:sym typeface="Arial Black"/>
              </a:rPr>
              <a:t>Maneira de dirigir</a:t>
            </a:r>
            <a:endParaRPr sz="3300">
              <a:solidFill>
                <a:srgbClr val="FFFFFF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id="243" name="Google Shape;243;p27"/>
          <p:cNvPicPr preferRelativeResize="0"/>
          <p:nvPr/>
        </p:nvPicPr>
        <p:blipFill rotWithShape="1">
          <a:blip r:embed="rId4">
            <a:alphaModFix/>
          </a:blip>
          <a:srcRect b="18306" l="27993" r="35432" t="20914"/>
          <a:stretch/>
        </p:blipFill>
        <p:spPr>
          <a:xfrm>
            <a:off x="5445350" y="1328125"/>
            <a:ext cx="3344475" cy="3102999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27"/>
          <p:cNvSpPr txBox="1"/>
          <p:nvPr/>
        </p:nvSpPr>
        <p:spPr>
          <a:xfrm>
            <a:off x="345750" y="1374823"/>
            <a:ext cx="4761600" cy="615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b="1" lang="pt-BR" sz="1300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Sentar confortavelmente ereto com braços e pernas ligeiramente dobrados</a:t>
            </a:r>
            <a:endParaRPr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245" name="Google Shape;245;p27"/>
          <p:cNvSpPr txBox="1"/>
          <p:nvPr/>
        </p:nvSpPr>
        <p:spPr>
          <a:xfrm>
            <a:off x="345750" y="2101406"/>
            <a:ext cx="4761600" cy="714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b="1" lang="pt-BR" sz="1600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Apoiar bem o corpo no acento e no encosto do banco</a:t>
            </a:r>
            <a:endParaRPr sz="1700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246" name="Google Shape;246;p27"/>
          <p:cNvSpPr txBox="1"/>
          <p:nvPr/>
        </p:nvSpPr>
        <p:spPr>
          <a:xfrm>
            <a:off x="345750" y="2912507"/>
            <a:ext cx="4761600" cy="431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b="1" lang="pt-BR" sz="1600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Ajustar o encosto de cabeça</a:t>
            </a:r>
            <a:endParaRPr sz="1700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247" name="Google Shape;247;p27"/>
          <p:cNvSpPr txBox="1"/>
          <p:nvPr/>
        </p:nvSpPr>
        <p:spPr>
          <a:xfrm>
            <a:off x="345750" y="3445907"/>
            <a:ext cx="4761600" cy="431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b="1" lang="pt-BR" sz="1600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Segurar o volante com as duas mãos</a:t>
            </a:r>
            <a:endParaRPr sz="1700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28"/>
          <p:cNvPicPr preferRelativeResize="0"/>
          <p:nvPr/>
        </p:nvPicPr>
        <p:blipFill rotWithShape="1">
          <a:blip r:embed="rId3">
            <a:alphaModFix/>
          </a:blip>
          <a:srcRect b="30964" l="0" r="0" t="27577"/>
          <a:stretch/>
        </p:blipFill>
        <p:spPr>
          <a:xfrm>
            <a:off x="-84537" y="0"/>
            <a:ext cx="931307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28"/>
          <p:cNvSpPr txBox="1"/>
          <p:nvPr>
            <p:ph idx="1" type="body"/>
          </p:nvPr>
        </p:nvSpPr>
        <p:spPr>
          <a:xfrm>
            <a:off x="273600" y="225375"/>
            <a:ext cx="5454000" cy="5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rPr lang="pt-BR" sz="3300">
                <a:solidFill>
                  <a:srgbClr val="FFFFFF"/>
                </a:solidFill>
                <a:latin typeface="Arial Black"/>
                <a:ea typeface="Arial Black"/>
                <a:cs typeface="Arial Black"/>
                <a:sym typeface="Arial Black"/>
              </a:rPr>
              <a:t>Questionários</a:t>
            </a:r>
            <a:endParaRPr sz="3300">
              <a:solidFill>
                <a:srgbClr val="FFFFFF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254" name="Google Shape;254;p28"/>
          <p:cNvSpPr txBox="1"/>
          <p:nvPr/>
        </p:nvSpPr>
        <p:spPr>
          <a:xfrm>
            <a:off x="273600" y="1003200"/>
            <a:ext cx="8492100" cy="7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b="1" lang="pt-BR" sz="16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Um condutor dirigindo com uma das mãos e a outra mão do lado de fora do veículo sem fazer nenhum gesto é:</a:t>
            </a:r>
            <a:endParaRPr sz="1700"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255" name="Google Shape;255;p28"/>
          <p:cNvSpPr txBox="1"/>
          <p:nvPr/>
        </p:nvSpPr>
        <p:spPr>
          <a:xfrm>
            <a:off x="345750" y="2160975"/>
            <a:ext cx="8250900" cy="431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 Black"/>
              <a:buAutoNum type="alphaLcParenR"/>
            </a:pPr>
            <a:r>
              <a:rPr lang="pt-BR" sz="1600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Forma normal de conduzir um veiculo</a:t>
            </a:r>
            <a:endParaRPr sz="1600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256" name="Google Shape;256;p28"/>
          <p:cNvSpPr txBox="1"/>
          <p:nvPr/>
        </p:nvSpPr>
        <p:spPr>
          <a:xfrm>
            <a:off x="345750" y="2887550"/>
            <a:ext cx="8250900" cy="431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b="1" lang="pt-BR" sz="1600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b) Desrespeito a sinalização</a:t>
            </a:r>
            <a:endParaRPr sz="1700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257" name="Google Shape;257;p28"/>
          <p:cNvSpPr txBox="1"/>
          <p:nvPr/>
        </p:nvSpPr>
        <p:spPr>
          <a:xfrm>
            <a:off x="345750" y="3698650"/>
            <a:ext cx="8250900" cy="895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b="1" lang="pt-BR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c) Art 252 CTB - Dirigir o veiculo: com apenas uma das mãos, exceto quando fazer sinais regulamentares de braço, mudar a marcha, ou acionar equipamentos: Infração - média; Penalidade - multa</a:t>
            </a:r>
            <a:endParaRPr sz="1500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p29"/>
          <p:cNvPicPr preferRelativeResize="0"/>
          <p:nvPr/>
        </p:nvPicPr>
        <p:blipFill rotWithShape="1">
          <a:blip r:embed="rId3">
            <a:alphaModFix/>
          </a:blip>
          <a:srcRect b="30964" l="0" r="0" t="27577"/>
          <a:stretch/>
        </p:blipFill>
        <p:spPr>
          <a:xfrm>
            <a:off x="-84537" y="0"/>
            <a:ext cx="931307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29"/>
          <p:cNvSpPr txBox="1"/>
          <p:nvPr>
            <p:ph idx="1" type="body"/>
          </p:nvPr>
        </p:nvSpPr>
        <p:spPr>
          <a:xfrm>
            <a:off x="273600" y="225375"/>
            <a:ext cx="5454000" cy="5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rPr lang="pt-BR" sz="3300">
                <a:solidFill>
                  <a:srgbClr val="FFFFFF"/>
                </a:solidFill>
                <a:latin typeface="Arial Black"/>
                <a:ea typeface="Arial Black"/>
                <a:cs typeface="Arial Black"/>
                <a:sym typeface="Arial Black"/>
              </a:rPr>
              <a:t>Questionários</a:t>
            </a:r>
            <a:endParaRPr sz="3300">
              <a:solidFill>
                <a:srgbClr val="FFFFFF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264" name="Google Shape;264;p29"/>
          <p:cNvSpPr txBox="1"/>
          <p:nvPr/>
        </p:nvSpPr>
        <p:spPr>
          <a:xfrm>
            <a:off x="273600" y="1003200"/>
            <a:ext cx="8492100" cy="7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b="1" lang="pt-BR" sz="16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Um condutor dirigindo com uma das mãos e a outra mão do lado de fora do veículo sem fazer nenhum gesto é:</a:t>
            </a:r>
            <a:endParaRPr sz="1700"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265" name="Google Shape;265;p29"/>
          <p:cNvSpPr txBox="1"/>
          <p:nvPr/>
        </p:nvSpPr>
        <p:spPr>
          <a:xfrm>
            <a:off x="345750" y="2160975"/>
            <a:ext cx="8250900" cy="431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 Black"/>
              <a:buAutoNum type="alphaLcParenR"/>
            </a:pPr>
            <a:r>
              <a:rPr lang="pt-BR" sz="1600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Forma normal de conduzir um veiculo</a:t>
            </a:r>
            <a:endParaRPr sz="1600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266" name="Google Shape;266;p29"/>
          <p:cNvSpPr txBox="1"/>
          <p:nvPr/>
        </p:nvSpPr>
        <p:spPr>
          <a:xfrm>
            <a:off x="345750" y="2887550"/>
            <a:ext cx="8250900" cy="431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b="1" lang="pt-BR" sz="1600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b) Desrespeito a sinalização</a:t>
            </a:r>
            <a:endParaRPr sz="1700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267" name="Google Shape;267;p29"/>
          <p:cNvSpPr txBox="1"/>
          <p:nvPr/>
        </p:nvSpPr>
        <p:spPr>
          <a:xfrm>
            <a:off x="345750" y="3698650"/>
            <a:ext cx="8250900" cy="895800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b="1" lang="pt-BR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c) Art 252 CTB - Dirigir o veiculo: com apenas uma das mãos, exceto quando fazer sinais regulamentares de braço, mudar a marcha, ou acionar equipamentos: Infração - média; Penalidade - multa</a:t>
            </a:r>
            <a:endParaRPr sz="1500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Google Shape;272;p30"/>
          <p:cNvPicPr preferRelativeResize="0"/>
          <p:nvPr/>
        </p:nvPicPr>
        <p:blipFill rotWithShape="1">
          <a:blip r:embed="rId3">
            <a:alphaModFix/>
          </a:blip>
          <a:srcRect b="30964" l="0" r="0" t="27577"/>
          <a:stretch/>
        </p:blipFill>
        <p:spPr>
          <a:xfrm>
            <a:off x="-84537" y="0"/>
            <a:ext cx="931307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0"/>
          <p:cNvSpPr txBox="1"/>
          <p:nvPr>
            <p:ph idx="1" type="body"/>
          </p:nvPr>
        </p:nvSpPr>
        <p:spPr>
          <a:xfrm>
            <a:off x="273600" y="225375"/>
            <a:ext cx="5454000" cy="5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rPr lang="pt-BR" sz="3300">
                <a:solidFill>
                  <a:srgbClr val="FFFFFF"/>
                </a:solidFill>
                <a:latin typeface="Arial Black"/>
                <a:ea typeface="Arial Black"/>
                <a:cs typeface="Arial Black"/>
                <a:sym typeface="Arial Black"/>
              </a:rPr>
              <a:t>Questionários</a:t>
            </a:r>
            <a:endParaRPr sz="3300">
              <a:solidFill>
                <a:srgbClr val="FFFFFF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274" name="Google Shape;274;p30"/>
          <p:cNvSpPr txBox="1"/>
          <p:nvPr/>
        </p:nvSpPr>
        <p:spPr>
          <a:xfrm>
            <a:off x="273600" y="1003200"/>
            <a:ext cx="8492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b="1" lang="pt-BR" sz="16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A distância de parada é o somatório da:</a:t>
            </a:r>
            <a:endParaRPr sz="1700"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275" name="Google Shape;275;p30"/>
          <p:cNvSpPr txBox="1"/>
          <p:nvPr/>
        </p:nvSpPr>
        <p:spPr>
          <a:xfrm>
            <a:off x="345750" y="2160975"/>
            <a:ext cx="8250900" cy="431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 Black"/>
              <a:buAutoNum type="alphaLcParenR"/>
            </a:pPr>
            <a:r>
              <a:rPr lang="pt-BR" sz="1600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É a distância de reação mais a distancia de frenagem</a:t>
            </a:r>
            <a:endParaRPr sz="1600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276" name="Google Shape;276;p30"/>
          <p:cNvSpPr txBox="1"/>
          <p:nvPr/>
        </p:nvSpPr>
        <p:spPr>
          <a:xfrm>
            <a:off x="345750" y="2887550"/>
            <a:ext cx="8250900" cy="431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b="1" lang="pt-BR" sz="1600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b) É a distancia de ação e reação das forças resultantes</a:t>
            </a:r>
            <a:endParaRPr sz="1700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277" name="Google Shape;277;p30"/>
          <p:cNvSpPr txBox="1"/>
          <p:nvPr/>
        </p:nvSpPr>
        <p:spPr>
          <a:xfrm>
            <a:off x="345750" y="3698650"/>
            <a:ext cx="8250900" cy="40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b="1" lang="pt-BR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c) É menor do que a distância de seguimento</a:t>
            </a:r>
            <a:endParaRPr sz="1500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Google Shape;282;p31"/>
          <p:cNvPicPr preferRelativeResize="0"/>
          <p:nvPr/>
        </p:nvPicPr>
        <p:blipFill rotWithShape="1">
          <a:blip r:embed="rId3">
            <a:alphaModFix/>
          </a:blip>
          <a:srcRect b="30964" l="0" r="0" t="27577"/>
          <a:stretch/>
        </p:blipFill>
        <p:spPr>
          <a:xfrm>
            <a:off x="-84537" y="0"/>
            <a:ext cx="931307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31"/>
          <p:cNvSpPr txBox="1"/>
          <p:nvPr>
            <p:ph idx="1" type="body"/>
          </p:nvPr>
        </p:nvSpPr>
        <p:spPr>
          <a:xfrm>
            <a:off x="273600" y="225375"/>
            <a:ext cx="5454000" cy="5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rPr lang="pt-BR" sz="3300">
                <a:solidFill>
                  <a:srgbClr val="FFFFFF"/>
                </a:solidFill>
                <a:latin typeface="Arial Black"/>
                <a:ea typeface="Arial Black"/>
                <a:cs typeface="Arial Black"/>
                <a:sym typeface="Arial Black"/>
              </a:rPr>
              <a:t>Questionários</a:t>
            </a:r>
            <a:endParaRPr sz="3300">
              <a:solidFill>
                <a:srgbClr val="FFFFFF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284" name="Google Shape;284;p31"/>
          <p:cNvSpPr txBox="1"/>
          <p:nvPr/>
        </p:nvSpPr>
        <p:spPr>
          <a:xfrm>
            <a:off x="273600" y="1003200"/>
            <a:ext cx="8492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b="1" lang="pt-BR" sz="16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A distância de parada é o somatório da:</a:t>
            </a:r>
            <a:endParaRPr sz="1700"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285" name="Google Shape;285;p31"/>
          <p:cNvSpPr txBox="1"/>
          <p:nvPr/>
        </p:nvSpPr>
        <p:spPr>
          <a:xfrm>
            <a:off x="345750" y="2160975"/>
            <a:ext cx="8250900" cy="431100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 Black"/>
              <a:buAutoNum type="alphaLcParenR"/>
            </a:pPr>
            <a:r>
              <a:rPr lang="pt-BR" sz="1600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É a distância de reação mais a </a:t>
            </a:r>
            <a:r>
              <a:rPr lang="pt-BR" sz="1600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distância</a:t>
            </a:r>
            <a:r>
              <a:rPr lang="pt-BR" sz="1600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 de frenagem</a:t>
            </a:r>
            <a:endParaRPr sz="1600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286" name="Google Shape;286;p31"/>
          <p:cNvSpPr txBox="1"/>
          <p:nvPr/>
        </p:nvSpPr>
        <p:spPr>
          <a:xfrm>
            <a:off x="345750" y="2887550"/>
            <a:ext cx="8250900" cy="431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b="1" lang="pt-BR" sz="1600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b) É a distancia de ação e reação das forças resultantes</a:t>
            </a:r>
            <a:endParaRPr sz="1700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287" name="Google Shape;287;p31"/>
          <p:cNvSpPr txBox="1"/>
          <p:nvPr/>
        </p:nvSpPr>
        <p:spPr>
          <a:xfrm>
            <a:off x="345750" y="3698650"/>
            <a:ext cx="8250900" cy="40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b="1" lang="pt-BR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c) É menor do que a distância de seguimento</a:t>
            </a:r>
            <a:endParaRPr sz="1500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/>
          <p:nvPr/>
        </p:nvSpPr>
        <p:spPr>
          <a:xfrm>
            <a:off x="-236625" y="-41325"/>
            <a:ext cx="9389400" cy="765300"/>
          </a:xfrm>
          <a:prstGeom prst="rect">
            <a:avLst/>
          </a:prstGeom>
          <a:solidFill>
            <a:srgbClr val="1155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14"/>
          <p:cNvSpPr txBox="1"/>
          <p:nvPr>
            <p:ph idx="1" type="body"/>
          </p:nvPr>
        </p:nvSpPr>
        <p:spPr>
          <a:xfrm>
            <a:off x="273600" y="34875"/>
            <a:ext cx="3307800" cy="10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 sz="3000">
                <a:solidFill>
                  <a:srgbClr val="F1C232"/>
                </a:solidFill>
                <a:latin typeface="Arial Black"/>
                <a:ea typeface="Arial Black"/>
                <a:cs typeface="Arial Black"/>
                <a:sym typeface="Arial Black"/>
              </a:rPr>
              <a:t>Objetivo</a:t>
            </a:r>
            <a:endParaRPr sz="3000">
              <a:solidFill>
                <a:srgbClr val="F1C232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id="64" name="Google Shape;64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46275" y="57150"/>
            <a:ext cx="5206500" cy="5086500"/>
          </a:xfrm>
          <a:prstGeom prst="teardrop">
            <a:avLst>
              <a:gd fmla="val 100000" name="adj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5" name="Google Shape;65;p14"/>
          <p:cNvSpPr txBox="1"/>
          <p:nvPr>
            <p:ph idx="1" type="body"/>
          </p:nvPr>
        </p:nvSpPr>
        <p:spPr>
          <a:xfrm>
            <a:off x="311700" y="1546175"/>
            <a:ext cx="3576000" cy="18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000">
                <a:solidFill>
                  <a:schemeClr val="dk1"/>
                </a:solidFill>
              </a:rPr>
              <a:t>Conscientizar as pessoas sobre a </a:t>
            </a:r>
            <a:r>
              <a:rPr b="1" lang="pt-BR" sz="2200">
                <a:solidFill>
                  <a:schemeClr val="dk1"/>
                </a:solidFill>
              </a:rPr>
              <a:t>técnica de direção</a:t>
            </a:r>
            <a:r>
              <a:rPr lang="pt-BR" sz="2000">
                <a:solidFill>
                  <a:schemeClr val="dk1"/>
                </a:solidFill>
              </a:rPr>
              <a:t> </a:t>
            </a:r>
            <a:r>
              <a:rPr b="1" lang="pt-BR" sz="2400">
                <a:solidFill>
                  <a:schemeClr val="dk1"/>
                </a:solidFill>
              </a:rPr>
              <a:t>defensiva</a:t>
            </a:r>
            <a:r>
              <a:rPr lang="pt-BR" sz="2000">
                <a:solidFill>
                  <a:schemeClr val="dk1"/>
                </a:solidFill>
              </a:rPr>
              <a:t> e seu uso de forma a preserva a vida.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" name="Google Shape;292;p32"/>
          <p:cNvPicPr preferRelativeResize="0"/>
          <p:nvPr/>
        </p:nvPicPr>
        <p:blipFill rotWithShape="1">
          <a:blip r:embed="rId3">
            <a:alphaModFix amt="96000"/>
          </a:blip>
          <a:srcRect b="15682" l="0" r="0" t="0"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32"/>
          <p:cNvSpPr txBox="1"/>
          <p:nvPr>
            <p:ph idx="1" type="body"/>
          </p:nvPr>
        </p:nvSpPr>
        <p:spPr>
          <a:xfrm>
            <a:off x="273600" y="172458"/>
            <a:ext cx="5454000" cy="5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rPr lang="pt-BR" sz="3300">
                <a:solidFill>
                  <a:srgbClr val="FFFFFF"/>
                </a:solidFill>
                <a:latin typeface="Arial Black"/>
                <a:ea typeface="Arial Black"/>
                <a:cs typeface="Arial Black"/>
                <a:sym typeface="Arial Black"/>
              </a:rPr>
              <a:t>O condutor com</a:t>
            </a:r>
            <a:endParaRPr sz="3300">
              <a:solidFill>
                <a:srgbClr val="FFFFFF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294" name="Google Shape;294;p32"/>
          <p:cNvSpPr txBox="1"/>
          <p:nvPr>
            <p:ph idx="1" type="body"/>
          </p:nvPr>
        </p:nvSpPr>
        <p:spPr>
          <a:xfrm>
            <a:off x="293187" y="602559"/>
            <a:ext cx="5454000" cy="5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rPr lang="pt-BR" sz="4000">
                <a:solidFill>
                  <a:srgbClr val="F1C232"/>
                </a:solidFill>
                <a:latin typeface="Arial Black"/>
                <a:ea typeface="Arial Black"/>
                <a:cs typeface="Arial Black"/>
                <a:sym typeface="Arial Black"/>
              </a:rPr>
              <a:t>Direção Defensiva</a:t>
            </a:r>
            <a:endParaRPr sz="4000">
              <a:solidFill>
                <a:srgbClr val="F1C232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295" name="Google Shape;295;p32"/>
          <p:cNvSpPr txBox="1"/>
          <p:nvPr>
            <p:ph idx="1" type="body"/>
          </p:nvPr>
        </p:nvSpPr>
        <p:spPr>
          <a:xfrm>
            <a:off x="311700" y="5522729"/>
            <a:ext cx="8656800" cy="17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700">
                <a:solidFill>
                  <a:schemeClr val="dk1"/>
                </a:solidFill>
              </a:rPr>
              <a:t>O condutor defensivo é aquele que preserva sua vida e a de todos que estão à sua volta por meio do emprego racional e sensato do conhecimento os teóricos e de uma postura na condução do veículo, procurando evitar acidente.</a:t>
            </a:r>
            <a:endParaRPr sz="1700"/>
          </a:p>
        </p:txBody>
      </p:sp>
      <p:sp>
        <p:nvSpPr>
          <p:cNvPr id="296" name="Google Shape;296;p32"/>
          <p:cNvSpPr/>
          <p:nvPr/>
        </p:nvSpPr>
        <p:spPr>
          <a:xfrm>
            <a:off x="4424550" y="1981975"/>
            <a:ext cx="888300" cy="888300"/>
          </a:xfrm>
          <a:prstGeom prst="ellipse">
            <a:avLst/>
          </a:prstGeom>
          <a:solidFill>
            <a:srgbClr val="BF9000"/>
          </a:solidFill>
          <a:ln cap="flat" cmpd="sng" w="762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7" name="Google Shape;297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15535" y="2219991"/>
            <a:ext cx="506238" cy="460218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32"/>
          <p:cNvSpPr/>
          <p:nvPr/>
        </p:nvSpPr>
        <p:spPr>
          <a:xfrm>
            <a:off x="5948550" y="1981975"/>
            <a:ext cx="888300" cy="888300"/>
          </a:xfrm>
          <a:prstGeom prst="ellipse">
            <a:avLst/>
          </a:prstGeom>
          <a:solidFill>
            <a:srgbClr val="BF9000"/>
          </a:solidFill>
          <a:ln cap="flat" cmpd="sng" w="762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32"/>
          <p:cNvSpPr/>
          <p:nvPr/>
        </p:nvSpPr>
        <p:spPr>
          <a:xfrm>
            <a:off x="7529700" y="1981975"/>
            <a:ext cx="888300" cy="888300"/>
          </a:xfrm>
          <a:prstGeom prst="ellipse">
            <a:avLst/>
          </a:prstGeom>
          <a:solidFill>
            <a:srgbClr val="BF9000"/>
          </a:solidFill>
          <a:ln cap="flat" cmpd="sng" w="762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32"/>
          <p:cNvSpPr/>
          <p:nvPr/>
        </p:nvSpPr>
        <p:spPr>
          <a:xfrm>
            <a:off x="4443600" y="3556350"/>
            <a:ext cx="888300" cy="888300"/>
          </a:xfrm>
          <a:prstGeom prst="ellipse">
            <a:avLst/>
          </a:prstGeom>
          <a:solidFill>
            <a:srgbClr val="BF9000"/>
          </a:solidFill>
          <a:ln cap="flat" cmpd="sng" w="762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32"/>
          <p:cNvSpPr/>
          <p:nvPr/>
        </p:nvSpPr>
        <p:spPr>
          <a:xfrm>
            <a:off x="5967600" y="3556350"/>
            <a:ext cx="888300" cy="888300"/>
          </a:xfrm>
          <a:prstGeom prst="ellipse">
            <a:avLst/>
          </a:prstGeom>
          <a:solidFill>
            <a:srgbClr val="BF9000"/>
          </a:solidFill>
          <a:ln cap="flat" cmpd="sng" w="762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32"/>
          <p:cNvSpPr/>
          <p:nvPr/>
        </p:nvSpPr>
        <p:spPr>
          <a:xfrm>
            <a:off x="7548750" y="3556350"/>
            <a:ext cx="888300" cy="888300"/>
          </a:xfrm>
          <a:prstGeom prst="ellipse">
            <a:avLst/>
          </a:prstGeom>
          <a:solidFill>
            <a:srgbClr val="BF9000"/>
          </a:solidFill>
          <a:ln cap="flat" cmpd="sng" w="762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3" name="Google Shape;303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63525" y="2192023"/>
            <a:ext cx="593050" cy="48470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4" name="Google Shape;304;p32"/>
          <p:cNvGrpSpPr/>
          <p:nvPr/>
        </p:nvGrpSpPr>
        <p:grpSpPr>
          <a:xfrm>
            <a:off x="6088582" y="2236445"/>
            <a:ext cx="593049" cy="379353"/>
            <a:chOff x="5065950" y="2180875"/>
            <a:chExt cx="448125" cy="286650"/>
          </a:xfrm>
        </p:grpSpPr>
        <p:pic>
          <p:nvPicPr>
            <p:cNvPr id="305" name="Google Shape;305;p32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5065950" y="2180875"/>
              <a:ext cx="143325" cy="2866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6" name="Google Shape;306;p32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5218350" y="2180875"/>
              <a:ext cx="143325" cy="2866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7" name="Google Shape;307;p32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5370750" y="2180875"/>
              <a:ext cx="143325" cy="2866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08" name="Google Shape;308;p32"/>
          <p:cNvPicPr preferRelativeResize="0"/>
          <p:nvPr/>
        </p:nvPicPr>
        <p:blipFill rotWithShape="1">
          <a:blip r:embed="rId7">
            <a:alphaModFix/>
          </a:blip>
          <a:srcRect b="-67708" l="-16556" r="-10605" t="-60342"/>
          <a:stretch/>
        </p:blipFill>
        <p:spPr>
          <a:xfrm>
            <a:off x="7603575" y="3597142"/>
            <a:ext cx="813900" cy="806700"/>
          </a:xfrm>
          <a:prstGeom prst="flowChartConnector">
            <a:avLst/>
          </a:prstGeom>
          <a:noFill/>
          <a:ln cap="flat" cmpd="sng" w="9525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09" name="Google Shape;309;p3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112114" y="3712318"/>
            <a:ext cx="593050" cy="59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3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652697" y="3809718"/>
            <a:ext cx="506249" cy="3932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" name="Google Shape;315;p33"/>
          <p:cNvPicPr preferRelativeResize="0"/>
          <p:nvPr/>
        </p:nvPicPr>
        <p:blipFill rotWithShape="1">
          <a:blip r:embed="rId3">
            <a:alphaModFix/>
          </a:blip>
          <a:srcRect b="3870" l="0" r="16867" t="18724"/>
          <a:stretch/>
        </p:blipFill>
        <p:spPr>
          <a:xfrm>
            <a:off x="-67775" y="0"/>
            <a:ext cx="921177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33"/>
          <p:cNvSpPr txBox="1"/>
          <p:nvPr>
            <p:ph idx="1" type="body"/>
          </p:nvPr>
        </p:nvSpPr>
        <p:spPr>
          <a:xfrm>
            <a:off x="311700" y="570846"/>
            <a:ext cx="8520600" cy="17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85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61111"/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pt-BR" sz="2200">
                <a:solidFill>
                  <a:srgbClr val="FFFFFF"/>
                </a:solidFill>
              </a:rPr>
              <a:t>A prática do conhecimento de Direção Defensiva levará o condutor a uma reflexão sobre a sua forma de conduzir o veículo para que a vida seja preservada nos trânsitos.</a:t>
            </a:r>
            <a:endParaRPr sz="22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t/>
            </a:r>
            <a:endParaRPr sz="22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ct val="100000"/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17" name="Google Shape;317;p33"/>
          <p:cNvSpPr txBox="1"/>
          <p:nvPr>
            <p:ph idx="1" type="body"/>
          </p:nvPr>
        </p:nvSpPr>
        <p:spPr>
          <a:xfrm>
            <a:off x="273600" y="225375"/>
            <a:ext cx="5454000" cy="5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rPr lang="pt-BR" sz="3300">
                <a:solidFill>
                  <a:srgbClr val="FFFFFF"/>
                </a:solidFill>
                <a:latin typeface="Arial Black"/>
                <a:ea typeface="Arial Black"/>
                <a:cs typeface="Arial Black"/>
                <a:sym typeface="Arial Black"/>
              </a:rPr>
              <a:t>Conclusão</a:t>
            </a:r>
            <a:endParaRPr sz="3300">
              <a:solidFill>
                <a:srgbClr val="FFFFFF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2" name="Google Shape;322;p34"/>
          <p:cNvPicPr preferRelativeResize="0"/>
          <p:nvPr/>
        </p:nvPicPr>
        <p:blipFill rotWithShape="1">
          <a:blip r:embed="rId3">
            <a:alphaModFix/>
          </a:blip>
          <a:srcRect b="0" l="15497" r="0" t="0"/>
          <a:stretch/>
        </p:blipFill>
        <p:spPr>
          <a:xfrm>
            <a:off x="0" y="-98425"/>
            <a:ext cx="9144000" cy="5241925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34"/>
          <p:cNvSpPr txBox="1"/>
          <p:nvPr>
            <p:ph idx="1" type="body"/>
          </p:nvPr>
        </p:nvSpPr>
        <p:spPr>
          <a:xfrm>
            <a:off x="311700" y="1152475"/>
            <a:ext cx="67878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4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t/>
            </a:r>
            <a:endParaRPr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43766"/>
              <a:buNone/>
            </a:pPr>
            <a:r>
              <a:t/>
            </a:r>
            <a:endParaRPr sz="4112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43766"/>
              <a:buNone/>
            </a:pPr>
            <a:r>
              <a:rPr lang="pt-BR" sz="4112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Apostila CETREMP - Cursos especializados</a:t>
            </a:r>
            <a:br>
              <a:rPr lang="pt-BR" sz="4112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</a:br>
            <a:r>
              <a:rPr lang="pt-BR" sz="4907" u="sng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https://mobilize.org.br/</a:t>
            </a:r>
            <a:br>
              <a:rPr lang="pt-BR" sz="4907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</a:br>
            <a:r>
              <a:rPr lang="pt-BR" sz="4907" u="sng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https://garagem360.com.br/</a:t>
            </a:r>
            <a:br>
              <a:rPr lang="pt-BR" sz="4907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</a:br>
            <a:r>
              <a:rPr lang="pt-BR" sz="4907" u="sng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https://exame.com/</a:t>
            </a:r>
            <a:br>
              <a:rPr lang="pt-BR" sz="4907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</a:br>
            <a:r>
              <a:rPr lang="pt-BR" sz="4907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https://www.who.int/</a:t>
            </a:r>
            <a:endParaRPr sz="4907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t/>
            </a:r>
            <a:endParaRPr sz="22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ct val="100000"/>
              <a:buNone/>
            </a:pPr>
            <a:r>
              <a:t/>
            </a:r>
            <a:endParaRPr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324" name="Google Shape;324;p34"/>
          <p:cNvSpPr txBox="1"/>
          <p:nvPr>
            <p:ph idx="1" type="body"/>
          </p:nvPr>
        </p:nvSpPr>
        <p:spPr>
          <a:xfrm>
            <a:off x="273600" y="225375"/>
            <a:ext cx="5454000" cy="5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rPr lang="pt-BR" sz="3300">
                <a:solidFill>
                  <a:srgbClr val="F1C232"/>
                </a:solidFill>
                <a:latin typeface="Arial Black"/>
                <a:ea typeface="Arial Black"/>
                <a:cs typeface="Arial Black"/>
                <a:sym typeface="Arial Black"/>
              </a:rPr>
              <a:t>Bibliografia</a:t>
            </a:r>
            <a:endParaRPr sz="3300">
              <a:solidFill>
                <a:srgbClr val="F1C232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9" name="Google Shape;32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2" y="0"/>
            <a:ext cx="914081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35"/>
          <p:cNvSpPr txBox="1"/>
          <p:nvPr>
            <p:ph idx="1" type="body"/>
          </p:nvPr>
        </p:nvSpPr>
        <p:spPr>
          <a:xfrm>
            <a:off x="1436800" y="2825300"/>
            <a:ext cx="7390800" cy="13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60"/>
              <a:buNone/>
            </a:pPr>
            <a:r>
              <a:t/>
            </a:r>
            <a:endParaRPr sz="339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260"/>
              <a:buNone/>
            </a:pPr>
            <a:r>
              <a:rPr lang="pt-BR" sz="339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Telefone: (21)9797-02046</a:t>
            </a:r>
            <a:endParaRPr sz="339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1260"/>
              <a:buNone/>
            </a:pPr>
            <a:r>
              <a:rPr lang="pt-BR" sz="339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Email: pborn84@gmail.com</a:t>
            </a:r>
            <a:endParaRPr sz="339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5" name="Google Shape;335;p36"/>
          <p:cNvPicPr preferRelativeResize="0"/>
          <p:nvPr/>
        </p:nvPicPr>
        <p:blipFill rotWithShape="1">
          <a:blip r:embed="rId3">
            <a:alphaModFix/>
          </a:blip>
          <a:srcRect b="10065" l="0" r="0" t="10620"/>
          <a:stretch/>
        </p:blipFill>
        <p:spPr>
          <a:xfrm>
            <a:off x="0" y="-48300"/>
            <a:ext cx="9143950" cy="519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5"/>
          <p:cNvPicPr preferRelativeResize="0"/>
          <p:nvPr/>
        </p:nvPicPr>
        <p:blipFill rotWithShape="1">
          <a:blip r:embed="rId3">
            <a:alphaModFix amt="94000"/>
          </a:blip>
          <a:srcRect b="24423" l="6705" r="10718" t="5933"/>
          <a:stretch/>
        </p:blipFill>
        <p:spPr>
          <a:xfrm>
            <a:off x="0" y="-133350"/>
            <a:ext cx="9144000" cy="5276849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5"/>
          <p:cNvSpPr txBox="1"/>
          <p:nvPr>
            <p:ph idx="1" type="body"/>
          </p:nvPr>
        </p:nvSpPr>
        <p:spPr>
          <a:xfrm>
            <a:off x="3588300" y="1010950"/>
            <a:ext cx="5142600" cy="23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200">
                <a:solidFill>
                  <a:schemeClr val="lt1"/>
                </a:solidFill>
              </a:rPr>
              <a:t>É sabido que acidente de trânsito hoje é definido </a:t>
            </a:r>
            <a:r>
              <a:rPr b="1" lang="pt-BR" sz="2200">
                <a:solidFill>
                  <a:schemeClr val="lt1"/>
                </a:solidFill>
              </a:rPr>
              <a:t>pela ABNT a partir da revisão da NBR 10.697</a:t>
            </a:r>
            <a:r>
              <a:rPr lang="pt-BR" sz="2200">
                <a:solidFill>
                  <a:schemeClr val="lt1"/>
                </a:solidFill>
              </a:rPr>
              <a:t> que sugere a</a:t>
            </a:r>
            <a:r>
              <a:rPr b="1" lang="pt-BR" sz="2200">
                <a:solidFill>
                  <a:schemeClr val="lt1"/>
                </a:solidFill>
              </a:rPr>
              <a:t> alteração do termo </a:t>
            </a:r>
            <a:r>
              <a:rPr lang="pt-BR" sz="2200">
                <a:solidFill>
                  <a:schemeClr val="lt1"/>
                </a:solidFill>
              </a:rPr>
              <a:t>acidente de trânsito para </a:t>
            </a:r>
            <a:r>
              <a:rPr b="1" lang="pt-BR" sz="2200">
                <a:solidFill>
                  <a:schemeClr val="lt1"/>
                </a:solidFill>
              </a:rPr>
              <a:t>sinistro de trânsito</a:t>
            </a:r>
            <a:r>
              <a:rPr lang="pt-BR" sz="2200">
                <a:solidFill>
                  <a:schemeClr val="lt1"/>
                </a:solidFill>
              </a:rPr>
              <a:t>.</a:t>
            </a:r>
            <a:endParaRPr sz="22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solidFill>
                <a:schemeClr val="lt1"/>
              </a:solidFill>
            </a:endParaRPr>
          </a:p>
        </p:txBody>
      </p:sp>
      <p:sp>
        <p:nvSpPr>
          <p:cNvPr id="72" name="Google Shape;72;p15"/>
          <p:cNvSpPr txBox="1"/>
          <p:nvPr>
            <p:ph idx="1" type="body"/>
          </p:nvPr>
        </p:nvSpPr>
        <p:spPr>
          <a:xfrm>
            <a:off x="578400" y="1368375"/>
            <a:ext cx="5454000" cy="5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rPr lang="pt-BR" sz="2800">
                <a:solidFill>
                  <a:srgbClr val="F1C232"/>
                </a:solidFill>
                <a:latin typeface="Arial Black"/>
                <a:ea typeface="Arial Black"/>
                <a:cs typeface="Arial Black"/>
                <a:sym typeface="Arial Black"/>
              </a:rPr>
              <a:t>Acidente</a:t>
            </a:r>
            <a:endParaRPr sz="2800">
              <a:solidFill>
                <a:srgbClr val="F1C232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73" name="Google Shape;73;p15"/>
          <p:cNvSpPr txBox="1"/>
          <p:nvPr>
            <p:ph idx="1" type="body"/>
          </p:nvPr>
        </p:nvSpPr>
        <p:spPr>
          <a:xfrm>
            <a:off x="597987" y="1798476"/>
            <a:ext cx="5454000" cy="5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rPr lang="pt-BR" sz="3000">
                <a:solidFill>
                  <a:srgbClr val="F1C232"/>
                </a:solidFill>
                <a:latin typeface="Arial Black"/>
                <a:ea typeface="Arial Black"/>
                <a:cs typeface="Arial Black"/>
                <a:sym typeface="Arial Black"/>
              </a:rPr>
              <a:t>De Trânsito</a:t>
            </a:r>
            <a:endParaRPr sz="3000">
              <a:solidFill>
                <a:srgbClr val="F1C232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cxnSp>
        <p:nvCxnSpPr>
          <p:cNvPr id="74" name="Google Shape;74;p15"/>
          <p:cNvCxnSpPr/>
          <p:nvPr/>
        </p:nvCxnSpPr>
        <p:spPr>
          <a:xfrm>
            <a:off x="3305400" y="1063575"/>
            <a:ext cx="0" cy="1757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" name="Google Shape;75;p15"/>
          <p:cNvSpPr txBox="1"/>
          <p:nvPr>
            <p:ph idx="1" type="body"/>
          </p:nvPr>
        </p:nvSpPr>
        <p:spPr>
          <a:xfrm>
            <a:off x="578400" y="2394275"/>
            <a:ext cx="2444100" cy="5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400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rPr lang="pt-BR" sz="2200">
                <a:solidFill>
                  <a:schemeClr val="lt1"/>
                </a:solidFill>
              </a:rPr>
              <a:t>Lei nº 14.599</a:t>
            </a:r>
            <a:r>
              <a:rPr lang="pt-BR" sz="2200">
                <a:solidFill>
                  <a:schemeClr val="lt1"/>
                </a:solidFill>
              </a:rPr>
              <a:t>/2023 que alterou a Lei nº 9.503, de 23 de setembro de 1997 (Código de Trânsito Brasileiro)</a:t>
            </a:r>
            <a:r>
              <a:rPr lang="pt-BR" sz="2200">
                <a:solidFill>
                  <a:schemeClr val="lt1"/>
                </a:solidFill>
              </a:rPr>
              <a:t>.</a:t>
            </a:r>
            <a:endParaRPr sz="2200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2955925"/>
            <a:ext cx="4743600" cy="800100"/>
          </a:xfrm>
          <a:prstGeom prst="rect">
            <a:avLst/>
          </a:prstGeom>
          <a:solidFill>
            <a:srgbClr val="1155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16"/>
          <p:cNvSpPr/>
          <p:nvPr/>
        </p:nvSpPr>
        <p:spPr>
          <a:xfrm>
            <a:off x="8231175" y="4356025"/>
            <a:ext cx="912900" cy="787500"/>
          </a:xfrm>
          <a:prstGeom prst="rect">
            <a:avLst/>
          </a:prstGeom>
          <a:solidFill>
            <a:srgbClr val="1155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16"/>
          <p:cNvSpPr/>
          <p:nvPr/>
        </p:nvSpPr>
        <p:spPr>
          <a:xfrm>
            <a:off x="6630975" y="-98425"/>
            <a:ext cx="2513100" cy="787500"/>
          </a:xfrm>
          <a:prstGeom prst="rect">
            <a:avLst/>
          </a:prstGeom>
          <a:solidFill>
            <a:srgbClr val="1155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16"/>
          <p:cNvSpPr txBox="1"/>
          <p:nvPr>
            <p:ph idx="1" type="body"/>
          </p:nvPr>
        </p:nvSpPr>
        <p:spPr>
          <a:xfrm>
            <a:off x="311700" y="3822700"/>
            <a:ext cx="7843200" cy="11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 sz="1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Organização Mundial de Saúde – OMS – divulgou, recentemente, estatísticas sobre </a:t>
            </a:r>
            <a:r>
              <a:rPr b="1" lang="pt-BR" sz="2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sinistro </a:t>
            </a:r>
            <a:r>
              <a:rPr b="1" lang="pt-BR" sz="2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</a:t>
            </a:r>
            <a:r>
              <a:rPr lang="pt-BR" sz="1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lang="pt-BR" sz="2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trânsito apontando que eles matam mais do que as guerras... </a:t>
            </a:r>
            <a:endParaRPr sz="2800">
              <a:solidFill>
                <a:schemeClr val="dk1"/>
              </a:solidFill>
            </a:endParaRPr>
          </a:p>
        </p:txBody>
      </p:sp>
      <p:sp>
        <p:nvSpPr>
          <p:cNvPr id="84" name="Google Shape;84;p16"/>
          <p:cNvSpPr txBox="1"/>
          <p:nvPr>
            <p:ph idx="1" type="body"/>
          </p:nvPr>
        </p:nvSpPr>
        <p:spPr>
          <a:xfrm>
            <a:off x="273600" y="2892375"/>
            <a:ext cx="5454000" cy="5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rPr lang="pt-BR" sz="2500">
                <a:solidFill>
                  <a:srgbClr val="F1C232"/>
                </a:solidFill>
                <a:latin typeface="Arial Black"/>
                <a:ea typeface="Arial Black"/>
                <a:cs typeface="Arial Black"/>
                <a:sym typeface="Arial Black"/>
              </a:rPr>
              <a:t>Atualmente</a:t>
            </a:r>
            <a:endParaRPr sz="2500">
              <a:solidFill>
                <a:srgbClr val="F1C232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85" name="Google Shape;85;p16"/>
          <p:cNvSpPr txBox="1"/>
          <p:nvPr>
            <p:ph idx="1" type="body"/>
          </p:nvPr>
        </p:nvSpPr>
        <p:spPr>
          <a:xfrm>
            <a:off x="293175" y="3246275"/>
            <a:ext cx="5635200" cy="5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rPr lang="pt-BR" sz="3000">
                <a:solidFill>
                  <a:srgbClr val="F1C232"/>
                </a:solidFill>
                <a:latin typeface="Arial Black"/>
                <a:ea typeface="Arial Black"/>
                <a:cs typeface="Arial Black"/>
                <a:sym typeface="Arial Black"/>
              </a:rPr>
              <a:t>No Cenário Mundial</a:t>
            </a:r>
            <a:endParaRPr sz="3000">
              <a:solidFill>
                <a:srgbClr val="F1C232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id="86" name="Google Shape;86;p16"/>
          <p:cNvPicPr preferRelativeResize="0"/>
          <p:nvPr/>
        </p:nvPicPr>
        <p:blipFill rotWithShape="1">
          <a:blip r:embed="rId3">
            <a:alphaModFix/>
          </a:blip>
          <a:srcRect b="26787" l="-1700" r="1698" t="32125"/>
          <a:stretch/>
        </p:blipFill>
        <p:spPr>
          <a:xfrm>
            <a:off x="135475" y="155575"/>
            <a:ext cx="8724300" cy="243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7"/>
          <p:cNvPicPr preferRelativeResize="0"/>
          <p:nvPr/>
        </p:nvPicPr>
        <p:blipFill rotWithShape="1">
          <a:blip r:embed="rId3">
            <a:alphaModFix/>
          </a:blip>
          <a:srcRect b="0" l="32811" r="21913" t="7037"/>
          <a:stretch/>
        </p:blipFill>
        <p:spPr>
          <a:xfrm>
            <a:off x="0" y="285750"/>
            <a:ext cx="3493050" cy="478155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7"/>
          <p:cNvSpPr/>
          <p:nvPr/>
        </p:nvSpPr>
        <p:spPr>
          <a:xfrm>
            <a:off x="3240800" y="560225"/>
            <a:ext cx="5674500" cy="4327500"/>
          </a:xfrm>
          <a:prstGeom prst="rect">
            <a:avLst/>
          </a:prstGeom>
          <a:solidFill>
            <a:srgbClr val="1155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17"/>
          <p:cNvSpPr txBox="1"/>
          <p:nvPr>
            <p:ph idx="1" type="body"/>
          </p:nvPr>
        </p:nvSpPr>
        <p:spPr>
          <a:xfrm>
            <a:off x="3702625" y="2857575"/>
            <a:ext cx="4717500" cy="17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Mais de três vezes</a:t>
            </a:r>
            <a:r>
              <a:rPr b="1" lang="pt-BR"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!</a:t>
            </a:r>
            <a:r>
              <a:rPr lang="pt-BR" sz="1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Segundo a agência oficial da ONU, um milhão e 260 mil pessoas em todo o mundo. Nas guerras e conflitos, morreram 360 mil pessoas, segundo a agência oficial da ONU.</a:t>
            </a:r>
            <a:endParaRPr sz="1500">
              <a:solidFill>
                <a:schemeClr val="lt1"/>
              </a:solidFill>
            </a:endParaRPr>
          </a:p>
        </p:txBody>
      </p:sp>
      <p:sp>
        <p:nvSpPr>
          <p:cNvPr id="94" name="Google Shape;94;p17"/>
          <p:cNvSpPr txBox="1"/>
          <p:nvPr>
            <p:ph idx="1" type="body"/>
          </p:nvPr>
        </p:nvSpPr>
        <p:spPr>
          <a:xfrm>
            <a:off x="3683125" y="788825"/>
            <a:ext cx="4604100" cy="12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rPr lang="pt-BR" sz="3000">
                <a:solidFill>
                  <a:srgbClr val="F1C232"/>
                </a:solidFill>
                <a:latin typeface="Arial Black"/>
                <a:ea typeface="Arial Black"/>
                <a:cs typeface="Arial Black"/>
                <a:sym typeface="Arial Black"/>
              </a:rPr>
              <a:t>Estatísticas Mundiais</a:t>
            </a:r>
            <a:endParaRPr sz="3000">
              <a:solidFill>
                <a:srgbClr val="F1C232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95" name="Google Shape;95;p17"/>
          <p:cNvSpPr txBox="1"/>
          <p:nvPr>
            <p:ph idx="1" type="body"/>
          </p:nvPr>
        </p:nvSpPr>
        <p:spPr>
          <a:xfrm>
            <a:off x="3643950" y="2094000"/>
            <a:ext cx="1575900" cy="9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b="1" lang="pt-BR" sz="305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360mil</a:t>
            </a:r>
            <a:endParaRPr sz="3050">
              <a:solidFill>
                <a:schemeClr val="lt1"/>
              </a:solidFill>
            </a:endParaRPr>
          </a:p>
        </p:txBody>
      </p:sp>
      <p:sp>
        <p:nvSpPr>
          <p:cNvPr id="96" name="Google Shape;96;p17"/>
          <p:cNvSpPr txBox="1"/>
          <p:nvPr>
            <p:ph idx="1" type="body"/>
          </p:nvPr>
        </p:nvSpPr>
        <p:spPr>
          <a:xfrm>
            <a:off x="5791425" y="2061988"/>
            <a:ext cx="2125500" cy="5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pt-BR" sz="315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1.260M</a:t>
            </a:r>
            <a:endParaRPr sz="3150">
              <a:solidFill>
                <a:schemeClr val="lt1"/>
              </a:solidFill>
            </a:endParaRPr>
          </a:p>
        </p:txBody>
      </p:sp>
      <p:sp>
        <p:nvSpPr>
          <p:cNvPr id="97" name="Google Shape;97;p17"/>
          <p:cNvSpPr txBox="1"/>
          <p:nvPr>
            <p:ph idx="1" type="body"/>
          </p:nvPr>
        </p:nvSpPr>
        <p:spPr>
          <a:xfrm>
            <a:off x="3702625" y="2389025"/>
            <a:ext cx="2050500" cy="62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rPr lang="pt-BR" sz="20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nas Guerras</a:t>
            </a:r>
            <a:endParaRPr sz="20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98" name="Google Shape;98;p17"/>
          <p:cNvSpPr txBox="1"/>
          <p:nvPr>
            <p:ph idx="1" type="body"/>
          </p:nvPr>
        </p:nvSpPr>
        <p:spPr>
          <a:xfrm>
            <a:off x="6388675" y="2389025"/>
            <a:ext cx="2050500" cy="62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rPr lang="pt-BR" sz="20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nos trânsitos</a:t>
            </a:r>
            <a:endParaRPr sz="20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99" name="Google Shape;99;p17"/>
          <p:cNvSpPr/>
          <p:nvPr/>
        </p:nvSpPr>
        <p:spPr>
          <a:xfrm>
            <a:off x="0" y="76200"/>
            <a:ext cx="1736700" cy="158700"/>
          </a:xfrm>
          <a:prstGeom prst="rect">
            <a:avLst/>
          </a:prstGeom>
          <a:solidFill>
            <a:srgbClr val="1155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0" name="Google Shape;100;p17"/>
          <p:cNvGrpSpPr/>
          <p:nvPr/>
        </p:nvGrpSpPr>
        <p:grpSpPr>
          <a:xfrm>
            <a:off x="7791952" y="2180876"/>
            <a:ext cx="437145" cy="286654"/>
            <a:chOff x="7791952" y="2180876"/>
            <a:chExt cx="437145" cy="286654"/>
          </a:xfrm>
        </p:grpSpPr>
        <p:pic>
          <p:nvPicPr>
            <p:cNvPr id="101" name="Google Shape;101;p1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791952" y="2185437"/>
              <a:ext cx="143325" cy="28209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2" name="Google Shape;102;p1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942438" y="2180893"/>
              <a:ext cx="143325" cy="28209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3" name="Google Shape;103;p1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085772" y="2180876"/>
              <a:ext cx="143325" cy="28209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04" name="Google Shape;104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65950" y="2180875"/>
            <a:ext cx="143325" cy="28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18350" y="2180875"/>
            <a:ext cx="143325" cy="28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70750" y="2180875"/>
            <a:ext cx="143325" cy="28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7070505" y="1236985"/>
            <a:ext cx="813900" cy="806700"/>
          </a:xfrm>
          <a:prstGeom prst="ellipse">
            <a:avLst/>
          </a:prstGeom>
          <a:solidFill>
            <a:srgbClr val="1155CC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18"/>
          <p:cNvSpPr/>
          <p:nvPr/>
        </p:nvSpPr>
        <p:spPr>
          <a:xfrm>
            <a:off x="127000" y="-47625"/>
            <a:ext cx="9353400" cy="717600"/>
          </a:xfrm>
          <a:prstGeom prst="rect">
            <a:avLst/>
          </a:prstGeom>
          <a:solidFill>
            <a:srgbClr val="1155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pt-BR" sz="1300"/>
              <a:t>a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18"/>
          <p:cNvSpPr/>
          <p:nvPr/>
        </p:nvSpPr>
        <p:spPr>
          <a:xfrm>
            <a:off x="-2132025" y="-92075"/>
            <a:ext cx="5295300" cy="5257800"/>
          </a:xfrm>
          <a:prstGeom prst="ellipse">
            <a:avLst/>
          </a:prstGeom>
          <a:solidFill>
            <a:schemeClr val="lt1"/>
          </a:solidFill>
          <a:ln cap="flat" cmpd="sng" w="38100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177EE"/>
              </a:solidFill>
            </a:endParaRPr>
          </a:p>
        </p:txBody>
      </p:sp>
      <p:pic>
        <p:nvPicPr>
          <p:cNvPr id="114" name="Google Shape;114;p18"/>
          <p:cNvPicPr preferRelativeResize="0"/>
          <p:nvPr/>
        </p:nvPicPr>
        <p:blipFill rotWithShape="1">
          <a:blip r:embed="rId3">
            <a:alphaModFix/>
          </a:blip>
          <a:srcRect b="14766" l="24951" r="25491" t="12601"/>
          <a:stretch/>
        </p:blipFill>
        <p:spPr>
          <a:xfrm>
            <a:off x="-1952450" y="57451"/>
            <a:ext cx="4904925" cy="5032075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8"/>
          <p:cNvSpPr txBox="1"/>
          <p:nvPr>
            <p:ph idx="1" type="body"/>
          </p:nvPr>
        </p:nvSpPr>
        <p:spPr>
          <a:xfrm>
            <a:off x="1752600" y="47625"/>
            <a:ext cx="7741200" cy="62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rPr lang="pt-BR" sz="2800">
                <a:solidFill>
                  <a:srgbClr val="F1C232"/>
                </a:solidFill>
                <a:latin typeface="Arial Black"/>
                <a:ea typeface="Arial Black"/>
                <a:cs typeface="Arial Black"/>
                <a:sym typeface="Arial Black"/>
              </a:rPr>
              <a:t>Comparativo com o ano de 2022</a:t>
            </a:r>
            <a:endParaRPr sz="2800">
              <a:solidFill>
                <a:srgbClr val="F1C232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16" name="Google Shape;116;p18"/>
          <p:cNvSpPr txBox="1"/>
          <p:nvPr>
            <p:ph idx="1" type="body"/>
          </p:nvPr>
        </p:nvSpPr>
        <p:spPr>
          <a:xfrm>
            <a:off x="4339625" y="2732481"/>
            <a:ext cx="1110600" cy="5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just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b="1" lang="pt-BR" sz="3000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8</a:t>
            </a:r>
            <a:r>
              <a:rPr b="1" lang="pt-BR" sz="3000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0K</a:t>
            </a:r>
            <a:endParaRPr sz="3000">
              <a:solidFill>
                <a:srgbClr val="1155CC"/>
              </a:solidFill>
            </a:endParaRPr>
          </a:p>
        </p:txBody>
      </p:sp>
      <p:sp>
        <p:nvSpPr>
          <p:cNvPr id="117" name="Google Shape;117;p18"/>
          <p:cNvSpPr txBox="1"/>
          <p:nvPr>
            <p:ph idx="1" type="body"/>
          </p:nvPr>
        </p:nvSpPr>
        <p:spPr>
          <a:xfrm>
            <a:off x="7139967" y="2732487"/>
            <a:ext cx="1475700" cy="71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65"/>
              <a:buNone/>
            </a:pPr>
            <a:r>
              <a:rPr b="1" lang="pt-BR" sz="3000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256K</a:t>
            </a:r>
            <a:endParaRPr sz="3000">
              <a:solidFill>
                <a:srgbClr val="1155CC"/>
              </a:solidFill>
            </a:endParaRPr>
          </a:p>
        </p:txBody>
      </p:sp>
      <p:pic>
        <p:nvPicPr>
          <p:cNvPr id="118" name="Google Shape;11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57651" y="2753237"/>
            <a:ext cx="682716" cy="454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73464" y="2753243"/>
            <a:ext cx="681803" cy="4545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0" name="Google Shape;120;p18"/>
          <p:cNvGrpSpPr/>
          <p:nvPr/>
        </p:nvGrpSpPr>
        <p:grpSpPr>
          <a:xfrm>
            <a:off x="7011517" y="2766887"/>
            <a:ext cx="371950" cy="540850"/>
            <a:chOff x="6930500" y="2758025"/>
            <a:chExt cx="371950" cy="540850"/>
          </a:xfrm>
        </p:grpSpPr>
        <p:sp>
          <p:nvSpPr>
            <p:cNvPr id="121" name="Google Shape;121;p18"/>
            <p:cNvSpPr txBox="1"/>
            <p:nvPr/>
          </p:nvSpPr>
          <p:spPr>
            <a:xfrm>
              <a:off x="6930500" y="2758025"/>
              <a:ext cx="2667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>
                  <a:solidFill>
                    <a:srgbClr val="1155CC"/>
                  </a:solidFill>
                </a:rPr>
                <a:t>+</a:t>
              </a:r>
              <a:endParaRPr>
                <a:solidFill>
                  <a:srgbClr val="1155CC"/>
                </a:solidFill>
              </a:endParaRPr>
            </a:p>
          </p:txBody>
        </p:sp>
        <p:sp>
          <p:nvSpPr>
            <p:cNvPr id="122" name="Google Shape;122;p18"/>
            <p:cNvSpPr txBox="1"/>
            <p:nvPr/>
          </p:nvSpPr>
          <p:spPr>
            <a:xfrm>
              <a:off x="6962250" y="2898675"/>
              <a:ext cx="3402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>
                  <a:solidFill>
                    <a:srgbClr val="1155CC"/>
                  </a:solidFill>
                </a:rPr>
                <a:t>-</a:t>
              </a:r>
              <a:endParaRPr>
                <a:solidFill>
                  <a:srgbClr val="1155CC"/>
                </a:solidFill>
              </a:endParaRPr>
            </a:p>
          </p:txBody>
        </p:sp>
      </p:grpSp>
      <p:cxnSp>
        <p:nvCxnSpPr>
          <p:cNvPr id="123" name="Google Shape;123;p18"/>
          <p:cNvCxnSpPr/>
          <p:nvPr/>
        </p:nvCxnSpPr>
        <p:spPr>
          <a:xfrm>
            <a:off x="5840028" y="1486175"/>
            <a:ext cx="0" cy="3437700"/>
          </a:xfrm>
          <a:prstGeom prst="straightConnector1">
            <a:avLst/>
          </a:prstGeom>
          <a:noFill/>
          <a:ln cap="flat" cmpd="sng" w="19050">
            <a:solidFill>
              <a:srgbClr val="1155CC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124" name="Google Shape;124;p18"/>
          <p:cNvSpPr txBox="1"/>
          <p:nvPr>
            <p:ph idx="1" type="body"/>
          </p:nvPr>
        </p:nvSpPr>
        <p:spPr>
          <a:xfrm>
            <a:off x="4239351" y="3504429"/>
            <a:ext cx="1475700" cy="71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b="1" lang="pt-BR" sz="3600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b="1" lang="pt-BR" sz="3600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83K</a:t>
            </a:r>
            <a:endParaRPr sz="3600">
              <a:solidFill>
                <a:srgbClr val="1155CC"/>
              </a:solidFill>
            </a:endParaRPr>
          </a:p>
        </p:txBody>
      </p:sp>
      <p:sp>
        <p:nvSpPr>
          <p:cNvPr id="125" name="Google Shape;125;p18"/>
          <p:cNvSpPr txBox="1"/>
          <p:nvPr>
            <p:ph idx="1" type="body"/>
          </p:nvPr>
        </p:nvSpPr>
        <p:spPr>
          <a:xfrm>
            <a:off x="7063774" y="3512404"/>
            <a:ext cx="1575900" cy="5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65"/>
              <a:buNone/>
            </a:pPr>
            <a:r>
              <a:rPr b="1" lang="pt-BR" sz="3050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1.260</a:t>
            </a:r>
            <a:r>
              <a:rPr b="1" lang="pt-BR" sz="3050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</a:t>
            </a:r>
            <a:endParaRPr sz="3050">
              <a:solidFill>
                <a:srgbClr val="1155CC"/>
              </a:solidFill>
            </a:endParaRPr>
          </a:p>
        </p:txBody>
      </p:sp>
      <p:pic>
        <p:nvPicPr>
          <p:cNvPr id="126" name="Google Shape;12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76073" y="3736685"/>
            <a:ext cx="260940" cy="2040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7" name="Google Shape;127;p18"/>
          <p:cNvGrpSpPr/>
          <p:nvPr/>
        </p:nvGrpSpPr>
        <p:grpSpPr>
          <a:xfrm>
            <a:off x="6859117" y="3546811"/>
            <a:ext cx="371950" cy="540850"/>
            <a:chOff x="6930500" y="2758025"/>
            <a:chExt cx="371950" cy="540850"/>
          </a:xfrm>
        </p:grpSpPr>
        <p:sp>
          <p:nvSpPr>
            <p:cNvPr id="128" name="Google Shape;128;p18"/>
            <p:cNvSpPr txBox="1"/>
            <p:nvPr/>
          </p:nvSpPr>
          <p:spPr>
            <a:xfrm>
              <a:off x="6930500" y="2758025"/>
              <a:ext cx="2667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>
                  <a:solidFill>
                    <a:srgbClr val="1155CC"/>
                  </a:solidFill>
                </a:rPr>
                <a:t>+</a:t>
              </a:r>
              <a:endParaRPr>
                <a:solidFill>
                  <a:srgbClr val="1155CC"/>
                </a:solidFill>
              </a:endParaRPr>
            </a:p>
          </p:txBody>
        </p:sp>
        <p:sp>
          <p:nvSpPr>
            <p:cNvPr id="129" name="Google Shape;129;p18"/>
            <p:cNvSpPr txBox="1"/>
            <p:nvPr/>
          </p:nvSpPr>
          <p:spPr>
            <a:xfrm>
              <a:off x="6962250" y="2898675"/>
              <a:ext cx="3402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>
                  <a:solidFill>
                    <a:srgbClr val="1155CC"/>
                  </a:solidFill>
                </a:rPr>
                <a:t>-</a:t>
              </a:r>
              <a:endParaRPr>
                <a:solidFill>
                  <a:srgbClr val="1155CC"/>
                </a:solidFill>
              </a:endParaRPr>
            </a:p>
          </p:txBody>
        </p:sp>
      </p:grpSp>
      <p:pic>
        <p:nvPicPr>
          <p:cNvPr id="130" name="Google Shape;130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58019" y="3745357"/>
            <a:ext cx="281755" cy="186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841550" y="3525910"/>
            <a:ext cx="238781" cy="186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8"/>
          <p:cNvPicPr preferRelativeResize="0"/>
          <p:nvPr/>
        </p:nvPicPr>
        <p:blipFill rotWithShape="1">
          <a:blip r:embed="rId3">
            <a:alphaModFix/>
          </a:blip>
          <a:srcRect b="14766" l="24951" r="25491" t="12601"/>
          <a:stretch/>
        </p:blipFill>
        <p:spPr>
          <a:xfrm>
            <a:off x="6316631" y="3552342"/>
            <a:ext cx="443086" cy="454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8"/>
          <p:cNvPicPr preferRelativeResize="0"/>
          <p:nvPr/>
        </p:nvPicPr>
        <p:blipFill rotWithShape="1">
          <a:blip r:embed="rId8">
            <a:alphaModFix/>
          </a:blip>
          <a:srcRect b="-67708" l="-16556" r="-10605" t="-60342"/>
          <a:stretch/>
        </p:blipFill>
        <p:spPr>
          <a:xfrm>
            <a:off x="7072710" y="1229342"/>
            <a:ext cx="813900" cy="806700"/>
          </a:xfrm>
          <a:prstGeom prst="flowChartConnector">
            <a:avLst/>
          </a:prstGeom>
          <a:noFill/>
          <a:ln cap="flat" cmpd="sng" w="9525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34" name="Google Shape;134;p18"/>
          <p:cNvSpPr/>
          <p:nvPr/>
        </p:nvSpPr>
        <p:spPr>
          <a:xfrm>
            <a:off x="4176480" y="1263222"/>
            <a:ext cx="813900" cy="806700"/>
          </a:xfrm>
          <a:prstGeom prst="ellipse">
            <a:avLst/>
          </a:prstGeom>
          <a:solidFill>
            <a:srgbClr val="1155CC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5" name="Google Shape;135;p18"/>
          <p:cNvPicPr preferRelativeResize="0"/>
          <p:nvPr/>
        </p:nvPicPr>
        <p:blipFill rotWithShape="1">
          <a:blip r:embed="rId9">
            <a:alphaModFix/>
          </a:blip>
          <a:srcRect b="-44849" l="-41844" r="-41844" t="-44868"/>
          <a:stretch/>
        </p:blipFill>
        <p:spPr>
          <a:xfrm>
            <a:off x="4165325" y="1255579"/>
            <a:ext cx="813900" cy="806700"/>
          </a:xfrm>
          <a:prstGeom prst="flowChartConnector">
            <a:avLst/>
          </a:prstGeom>
          <a:noFill/>
          <a:ln cap="flat" cmpd="sng" w="9525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9"/>
          <p:cNvSpPr/>
          <p:nvPr/>
        </p:nvSpPr>
        <p:spPr>
          <a:xfrm>
            <a:off x="0" y="-98425"/>
            <a:ext cx="9162300" cy="1159200"/>
          </a:xfrm>
          <a:prstGeom prst="rect">
            <a:avLst/>
          </a:prstGeom>
          <a:solidFill>
            <a:srgbClr val="1155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19"/>
          <p:cNvSpPr txBox="1"/>
          <p:nvPr>
            <p:ph idx="1" type="body"/>
          </p:nvPr>
        </p:nvSpPr>
        <p:spPr>
          <a:xfrm>
            <a:off x="311700" y="1689100"/>
            <a:ext cx="4241400" cy="16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 sz="2000">
                <a:solidFill>
                  <a:schemeClr val="dk1"/>
                </a:solidFill>
              </a:rPr>
              <a:t>Notamos que esse problema é mais urgente no Brasil e a cada 60 minutos, em média, pelo menos cinco pessoas morrem vítimas de sinistro de trânsito.</a:t>
            </a:r>
            <a:endParaRPr sz="3000">
              <a:solidFill>
                <a:schemeClr val="dk1"/>
              </a:solidFill>
            </a:endParaRPr>
          </a:p>
        </p:txBody>
      </p:sp>
      <p:sp>
        <p:nvSpPr>
          <p:cNvPr id="142" name="Google Shape;142;p19"/>
          <p:cNvSpPr txBox="1"/>
          <p:nvPr>
            <p:ph idx="1" type="body"/>
          </p:nvPr>
        </p:nvSpPr>
        <p:spPr>
          <a:xfrm>
            <a:off x="273600" y="34875"/>
            <a:ext cx="5454000" cy="5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rPr lang="pt-BR" sz="2800">
                <a:solidFill>
                  <a:srgbClr val="F1C232"/>
                </a:solidFill>
                <a:latin typeface="Arial Black"/>
                <a:ea typeface="Arial Black"/>
                <a:cs typeface="Arial Black"/>
                <a:sym typeface="Arial Black"/>
              </a:rPr>
              <a:t>Hoje</a:t>
            </a:r>
            <a:endParaRPr sz="2800">
              <a:solidFill>
                <a:srgbClr val="F1C232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43" name="Google Shape;143;p19"/>
          <p:cNvSpPr txBox="1"/>
          <p:nvPr>
            <p:ph idx="1" type="body"/>
          </p:nvPr>
        </p:nvSpPr>
        <p:spPr>
          <a:xfrm>
            <a:off x="293175" y="464975"/>
            <a:ext cx="5635200" cy="5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rPr lang="pt-BR" sz="3000">
                <a:solidFill>
                  <a:srgbClr val="F1C232"/>
                </a:solidFill>
                <a:latin typeface="Arial Black"/>
                <a:ea typeface="Arial Black"/>
                <a:cs typeface="Arial Black"/>
                <a:sym typeface="Arial Black"/>
              </a:rPr>
              <a:t>No Brasil</a:t>
            </a:r>
            <a:endParaRPr sz="3000">
              <a:solidFill>
                <a:srgbClr val="F1C232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id="144" name="Google Shape;144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81500" y="1286150"/>
            <a:ext cx="4476750" cy="447675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19"/>
          <p:cNvSpPr txBox="1"/>
          <p:nvPr>
            <p:ph idx="1" type="body"/>
          </p:nvPr>
        </p:nvSpPr>
        <p:spPr>
          <a:xfrm>
            <a:off x="6491926" y="2853368"/>
            <a:ext cx="1247700" cy="7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SzPts val="770"/>
              <a:buNone/>
            </a:pPr>
            <a:r>
              <a:rPr b="1" lang="pt-BR" sz="8260">
                <a:solidFill>
                  <a:schemeClr val="dk1"/>
                </a:solidFill>
              </a:rPr>
              <a:t>5</a:t>
            </a:r>
            <a:endParaRPr b="1" sz="8260"/>
          </a:p>
        </p:txBody>
      </p:sp>
      <p:sp>
        <p:nvSpPr>
          <p:cNvPr id="146" name="Google Shape;146;p19"/>
          <p:cNvSpPr txBox="1"/>
          <p:nvPr>
            <p:ph idx="1" type="body"/>
          </p:nvPr>
        </p:nvSpPr>
        <p:spPr>
          <a:xfrm>
            <a:off x="6674998" y="3875400"/>
            <a:ext cx="1592700" cy="7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b="1" lang="pt-BR" sz="1760">
                <a:solidFill>
                  <a:schemeClr val="dk1"/>
                </a:solidFill>
              </a:rPr>
              <a:t>pessoas</a:t>
            </a:r>
            <a:endParaRPr b="1" sz="1360">
              <a:solidFill>
                <a:schemeClr val="dk1"/>
              </a:solidFill>
            </a:endParaRPr>
          </a:p>
        </p:txBody>
      </p:sp>
      <p:sp>
        <p:nvSpPr>
          <p:cNvPr id="147" name="Google Shape;147;p19"/>
          <p:cNvSpPr/>
          <p:nvPr/>
        </p:nvSpPr>
        <p:spPr>
          <a:xfrm>
            <a:off x="6091636" y="1017425"/>
            <a:ext cx="2079000" cy="2079000"/>
          </a:xfrm>
          <a:prstGeom prst="pie">
            <a:avLst>
              <a:gd fmla="val 0" name="adj1"/>
              <a:gd fmla="val 16200000" name="adj2"/>
            </a:avLst>
          </a:prstGeom>
          <a:gradFill>
            <a:gsLst>
              <a:gs pos="0">
                <a:srgbClr val="3177EE"/>
              </a:gs>
              <a:gs pos="100000">
                <a:srgbClr val="113D8A"/>
              </a:gs>
            </a:gsLst>
            <a:lin ang="5400012" scaled="0"/>
          </a:gra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19"/>
          <p:cNvSpPr txBox="1"/>
          <p:nvPr>
            <p:ph idx="1" type="body"/>
          </p:nvPr>
        </p:nvSpPr>
        <p:spPr>
          <a:xfrm>
            <a:off x="7276724" y="1417675"/>
            <a:ext cx="2172000" cy="41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SzPts val="770"/>
              <a:buNone/>
            </a:pPr>
            <a:r>
              <a:rPr b="1" lang="pt-BR" sz="2460">
                <a:solidFill>
                  <a:srgbClr val="1155CC"/>
                </a:solidFill>
                <a:latin typeface="Arial Black"/>
                <a:ea typeface="Arial Black"/>
                <a:cs typeface="Arial Black"/>
                <a:sym typeface="Arial Black"/>
              </a:rPr>
              <a:t>60min</a:t>
            </a:r>
            <a:endParaRPr b="1" sz="2460">
              <a:solidFill>
                <a:srgbClr val="1155CC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grpSp>
        <p:nvGrpSpPr>
          <p:cNvPr id="149" name="Google Shape;149;p19"/>
          <p:cNvGrpSpPr/>
          <p:nvPr/>
        </p:nvGrpSpPr>
        <p:grpSpPr>
          <a:xfrm>
            <a:off x="7055810" y="3302774"/>
            <a:ext cx="635534" cy="595779"/>
            <a:chOff x="8917723" y="2726902"/>
            <a:chExt cx="997856" cy="1129225"/>
          </a:xfrm>
        </p:grpSpPr>
        <p:pic>
          <p:nvPicPr>
            <p:cNvPr id="150" name="Google Shape;150;p1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917723" y="3260302"/>
              <a:ext cx="595825" cy="595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" name="Google Shape;151;p1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9118739" y="3260302"/>
              <a:ext cx="595825" cy="595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" name="Google Shape;152;p1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9319754" y="3260302"/>
              <a:ext cx="595825" cy="595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" name="Google Shape;153;p1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9215970" y="2726902"/>
              <a:ext cx="595825" cy="595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4" name="Google Shape;154;p1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9015835" y="2726902"/>
              <a:ext cx="595825" cy="5958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0"/>
          <p:cNvSpPr/>
          <p:nvPr/>
        </p:nvSpPr>
        <p:spPr>
          <a:xfrm>
            <a:off x="-111600" y="248400"/>
            <a:ext cx="4176000" cy="4646700"/>
          </a:xfrm>
          <a:prstGeom prst="rect">
            <a:avLst/>
          </a:prstGeom>
          <a:solidFill>
            <a:srgbClr val="1155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" name="Google Shape;160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26625" y="541425"/>
            <a:ext cx="4600300" cy="4600300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0"/>
          <p:cNvSpPr/>
          <p:nvPr/>
        </p:nvSpPr>
        <p:spPr>
          <a:xfrm>
            <a:off x="7488225" y="1527175"/>
            <a:ext cx="1466100" cy="595800"/>
          </a:xfrm>
          <a:prstGeom prst="rect">
            <a:avLst/>
          </a:prstGeom>
          <a:solidFill>
            <a:srgbClr val="1155CC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20"/>
          <p:cNvSpPr/>
          <p:nvPr/>
        </p:nvSpPr>
        <p:spPr>
          <a:xfrm>
            <a:off x="4514652" y="169519"/>
            <a:ext cx="2523300" cy="1991100"/>
          </a:xfrm>
          <a:prstGeom prst="up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3177EE"/>
              </a:gs>
              <a:gs pos="100000">
                <a:srgbClr val="113D8A"/>
              </a:gs>
            </a:gsLst>
            <a:lin ang="5400012" scaled="0"/>
          </a:gra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20"/>
          <p:cNvSpPr txBox="1"/>
          <p:nvPr>
            <p:ph idx="1" type="body"/>
          </p:nvPr>
        </p:nvSpPr>
        <p:spPr>
          <a:xfrm>
            <a:off x="5152378" y="1977637"/>
            <a:ext cx="1247700" cy="7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SzPts val="770"/>
              <a:buNone/>
            </a:pPr>
            <a:r>
              <a:rPr b="1" lang="pt-BR" sz="7150">
                <a:solidFill>
                  <a:schemeClr val="dk1"/>
                </a:solidFill>
              </a:rPr>
              <a:t>10</a:t>
            </a:r>
            <a:endParaRPr b="1" sz="7150"/>
          </a:p>
        </p:txBody>
      </p:sp>
      <p:sp>
        <p:nvSpPr>
          <p:cNvPr id="164" name="Google Shape;164;p20"/>
          <p:cNvSpPr txBox="1"/>
          <p:nvPr>
            <p:ph idx="1" type="body"/>
          </p:nvPr>
        </p:nvSpPr>
        <p:spPr>
          <a:xfrm>
            <a:off x="5411661" y="2923478"/>
            <a:ext cx="1247700" cy="7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b="1" lang="pt-BR" sz="2160">
                <a:solidFill>
                  <a:schemeClr val="dk1"/>
                </a:solidFill>
              </a:rPr>
              <a:t>anos</a:t>
            </a:r>
            <a:endParaRPr b="1" sz="1760">
              <a:solidFill>
                <a:schemeClr val="dk1"/>
              </a:solidFill>
            </a:endParaRPr>
          </a:p>
        </p:txBody>
      </p:sp>
      <p:sp>
        <p:nvSpPr>
          <p:cNvPr id="165" name="Google Shape;165;p20"/>
          <p:cNvSpPr txBox="1"/>
          <p:nvPr>
            <p:ph idx="1" type="body"/>
          </p:nvPr>
        </p:nvSpPr>
        <p:spPr>
          <a:xfrm>
            <a:off x="7267425" y="770488"/>
            <a:ext cx="1897500" cy="84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b="1" lang="pt-BR" sz="4860">
                <a:solidFill>
                  <a:srgbClr val="1155CC"/>
                </a:solidFill>
                <a:latin typeface="Arial Black"/>
                <a:ea typeface="Arial Black"/>
                <a:cs typeface="Arial Black"/>
                <a:sym typeface="Arial Black"/>
              </a:rPr>
              <a:t>1.5M</a:t>
            </a:r>
            <a:endParaRPr b="1" sz="4460">
              <a:solidFill>
                <a:srgbClr val="1155CC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66" name="Google Shape;166;p20"/>
          <p:cNvSpPr txBox="1"/>
          <p:nvPr>
            <p:ph idx="1" type="body"/>
          </p:nvPr>
        </p:nvSpPr>
        <p:spPr>
          <a:xfrm>
            <a:off x="7629300" y="1581000"/>
            <a:ext cx="1571700" cy="50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SzPts val="770"/>
              <a:buNone/>
            </a:pPr>
            <a:r>
              <a:rPr b="1" lang="pt-BR" sz="1950">
                <a:solidFill>
                  <a:schemeClr val="lt1"/>
                </a:solidFill>
              </a:rPr>
              <a:t>de feridos</a:t>
            </a:r>
            <a:endParaRPr b="1" sz="1950">
              <a:solidFill>
                <a:schemeClr val="lt1"/>
              </a:solidFill>
            </a:endParaRPr>
          </a:p>
        </p:txBody>
      </p:sp>
      <p:sp>
        <p:nvSpPr>
          <p:cNvPr id="167" name="Google Shape;167;p20"/>
          <p:cNvSpPr/>
          <p:nvPr/>
        </p:nvSpPr>
        <p:spPr>
          <a:xfrm>
            <a:off x="7488225" y="3432175"/>
            <a:ext cx="1466100" cy="595800"/>
          </a:xfrm>
          <a:prstGeom prst="rect">
            <a:avLst/>
          </a:prstGeom>
          <a:solidFill>
            <a:srgbClr val="1155CC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20"/>
          <p:cNvSpPr txBox="1"/>
          <p:nvPr>
            <p:ph idx="1" type="body"/>
          </p:nvPr>
        </p:nvSpPr>
        <p:spPr>
          <a:xfrm>
            <a:off x="7400700" y="2656200"/>
            <a:ext cx="1781400" cy="84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b="1" lang="pt-BR" sz="4860">
                <a:solidFill>
                  <a:srgbClr val="1155CC"/>
                </a:solidFill>
                <a:latin typeface="Arial Black"/>
                <a:ea typeface="Arial Black"/>
                <a:cs typeface="Arial Black"/>
                <a:sym typeface="Arial Black"/>
              </a:rPr>
              <a:t>3B/a</a:t>
            </a:r>
            <a:endParaRPr b="1" sz="4460">
              <a:solidFill>
                <a:srgbClr val="1155CC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69" name="Google Shape;169;p20"/>
          <p:cNvSpPr txBox="1"/>
          <p:nvPr>
            <p:ph idx="1" type="body"/>
          </p:nvPr>
        </p:nvSpPr>
        <p:spPr>
          <a:xfrm>
            <a:off x="7476900" y="3409800"/>
            <a:ext cx="1571700" cy="50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SzPts val="770"/>
              <a:buNone/>
            </a:pPr>
            <a:r>
              <a:rPr b="1" lang="pt-BR" sz="3859">
                <a:solidFill>
                  <a:schemeClr val="lt1"/>
                </a:solidFill>
              </a:rPr>
              <a:t>SUS</a:t>
            </a:r>
            <a:endParaRPr b="1" sz="3859">
              <a:solidFill>
                <a:schemeClr val="lt1"/>
              </a:solidFill>
            </a:endParaRPr>
          </a:p>
        </p:txBody>
      </p:sp>
      <p:sp>
        <p:nvSpPr>
          <p:cNvPr id="170" name="Google Shape;170;p20"/>
          <p:cNvSpPr txBox="1"/>
          <p:nvPr>
            <p:ph idx="1" type="body"/>
          </p:nvPr>
        </p:nvSpPr>
        <p:spPr>
          <a:xfrm>
            <a:off x="314100" y="541417"/>
            <a:ext cx="4600200" cy="1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rPr lang="pt-BR" sz="3000">
                <a:solidFill>
                  <a:srgbClr val="F1C232"/>
                </a:solidFill>
                <a:latin typeface="Arial Black"/>
                <a:ea typeface="Arial Black"/>
                <a:cs typeface="Arial Black"/>
                <a:sym typeface="Arial Black"/>
              </a:rPr>
              <a:t>Você </a:t>
            </a:r>
            <a:r>
              <a:rPr lang="pt-BR" sz="3000">
                <a:solidFill>
                  <a:srgbClr val="F1C232"/>
                </a:solidFill>
                <a:latin typeface="Arial Black"/>
                <a:ea typeface="Arial Black"/>
                <a:cs typeface="Arial Black"/>
                <a:sym typeface="Arial Black"/>
              </a:rPr>
              <a:t>s</a:t>
            </a:r>
            <a:r>
              <a:rPr lang="pt-BR" sz="3000">
                <a:solidFill>
                  <a:srgbClr val="F1C232"/>
                </a:solidFill>
                <a:latin typeface="Arial Black"/>
                <a:ea typeface="Arial Black"/>
                <a:cs typeface="Arial Black"/>
                <a:sym typeface="Arial Black"/>
              </a:rPr>
              <a:t>abia?</a:t>
            </a:r>
            <a:endParaRPr sz="3000">
              <a:solidFill>
                <a:srgbClr val="F1C232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71" name="Google Shape;171;p20"/>
          <p:cNvSpPr txBox="1"/>
          <p:nvPr>
            <p:ph idx="1" type="body"/>
          </p:nvPr>
        </p:nvSpPr>
        <p:spPr>
          <a:xfrm>
            <a:off x="314100" y="1152300"/>
            <a:ext cx="3324600" cy="15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pt-BR">
                <a:solidFill>
                  <a:schemeClr val="lt1"/>
                </a:solidFill>
              </a:rPr>
              <a:t>Nos últimos 10 anos houve uma aumento de 33% de internações de vítimas de acidente de trânsito no país?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br>
              <a:rPr lang="pt-BR">
                <a:solidFill>
                  <a:schemeClr val="lt1"/>
                </a:solidFill>
              </a:rPr>
            </a:br>
            <a:r>
              <a:rPr lang="pt-BR">
                <a:solidFill>
                  <a:schemeClr val="lt1"/>
                </a:solidFill>
              </a:rPr>
              <a:t>É notório que nesse período os desastres nas ruas, estradas e vias rurais deixaram mais de 1 milhão e meio de feridos gerando um custo de quase 3 bilhões ano para o SUS.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72" name="Google Shape;172;p20"/>
          <p:cNvSpPr txBox="1"/>
          <p:nvPr>
            <p:ph idx="1" type="body"/>
          </p:nvPr>
        </p:nvSpPr>
        <p:spPr>
          <a:xfrm>
            <a:off x="5243919" y="1451275"/>
            <a:ext cx="1247700" cy="7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SzPts val="770"/>
              <a:buNone/>
            </a:pPr>
            <a:r>
              <a:rPr b="1" lang="pt-BR" sz="3900">
                <a:solidFill>
                  <a:schemeClr val="lt1"/>
                </a:solidFill>
              </a:rPr>
              <a:t>33</a:t>
            </a:r>
            <a:r>
              <a:rPr b="1" lang="pt-BR" sz="4160">
                <a:solidFill>
                  <a:schemeClr val="lt1"/>
                </a:solidFill>
              </a:rPr>
              <a:t>%</a:t>
            </a:r>
            <a:endParaRPr b="1" sz="4160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21"/>
          <p:cNvPicPr preferRelativeResize="0"/>
          <p:nvPr/>
        </p:nvPicPr>
        <p:blipFill rotWithShape="1">
          <a:blip r:embed="rId3">
            <a:alphaModFix/>
          </a:blip>
          <a:srcRect b="5406" l="0" r="199" t="8771"/>
          <a:stretch/>
        </p:blipFill>
        <p:spPr>
          <a:xfrm>
            <a:off x="0" y="-98425"/>
            <a:ext cx="9144000" cy="5241924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1"/>
          <p:cNvSpPr txBox="1"/>
          <p:nvPr>
            <p:ph idx="1" type="body"/>
          </p:nvPr>
        </p:nvSpPr>
        <p:spPr>
          <a:xfrm>
            <a:off x="399008" y="254630"/>
            <a:ext cx="8246100" cy="5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rPr lang="pt-BR" sz="3000">
                <a:solidFill>
                  <a:srgbClr val="F1C232"/>
                </a:solidFill>
                <a:latin typeface="Arial Black"/>
                <a:ea typeface="Arial Black"/>
                <a:cs typeface="Arial Black"/>
                <a:sym typeface="Arial Black"/>
              </a:rPr>
              <a:t>O trânsito é um pulsar contínuo</a:t>
            </a:r>
            <a:endParaRPr sz="3000">
              <a:solidFill>
                <a:srgbClr val="F1C232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3B8ADA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